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5"/>
  </p:notesMasterIdLst>
  <p:sldIdLst>
    <p:sldId id="260" r:id="rId5"/>
    <p:sldId id="293" r:id="rId6"/>
    <p:sldId id="284" r:id="rId7"/>
    <p:sldId id="271" r:id="rId8"/>
    <p:sldId id="294" r:id="rId9"/>
    <p:sldId id="289" r:id="rId10"/>
    <p:sldId id="295" r:id="rId11"/>
    <p:sldId id="277" r:id="rId12"/>
    <p:sldId id="281" r:id="rId13"/>
    <p:sldId id="270" r:id="rId14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3" autoAdjust="0"/>
  </p:normalViewPr>
  <p:slideViewPr>
    <p:cSldViewPr>
      <p:cViewPr varScale="1">
        <p:scale>
          <a:sx n="127" d="100"/>
          <a:sy n="127" d="100"/>
        </p:scale>
        <p:origin x="-1080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53311-5B53-44BA-8226-7BCD981B455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3D29C-7D72-41E6-BC07-32E8E90BE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7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53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7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53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2011 г. -  ОАО "Корпорация "Фазотрон-НИИР" - 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6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3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3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36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746125"/>
            <a:ext cx="59531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36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746125"/>
            <a:ext cx="59531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3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5240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690447"/>
            <a:ext cx="7854696" cy="14605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EB21BAD-362F-4131-A6B3-3F5E8FC6F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8585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E6A5333-184A-47A4-AD9D-EE23082D3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3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1"/>
            <a:ext cx="2057400" cy="43431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6019800" cy="43431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F144C1-9349-4C98-8B6C-D84CC3ADA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4310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2830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1371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473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4420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6973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633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079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4617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068FAB1-E81F-4290-B82F-8BAAA3D59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915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3114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114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8569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5240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690447"/>
            <a:ext cx="7854696" cy="14605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EB21BAD-362F-4131-A6B3-3F5E8FC6F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80013"/>
      </p:ext>
    </p:extLst>
  </p:cSld>
  <p:clrMapOvr>
    <a:masterClrMapping/>
  </p:clrMapOvr>
  <p:transition spd="slow">
    <p:strip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068FAB1-E81F-4290-B82F-8BAAA3D59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66677"/>
      </p:ext>
    </p:extLst>
  </p:cSld>
  <p:clrMapOvr>
    <a:masterClrMapping/>
  </p:clrMapOvr>
  <p:transition spd="slow">
    <p:strip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97280"/>
            <a:ext cx="7772400" cy="1135380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53889"/>
            <a:ext cx="7772400" cy="1258093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659861B-588A-461F-899D-96034E25E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27243"/>
      </p:ext>
    </p:extLst>
  </p:cSld>
  <p:clrMapOvr>
    <a:masterClrMapping/>
  </p:clrMapOvr>
  <p:transition spd="slow">
    <p:strip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506EE4-54BB-42F8-8813-DEFB9FB4E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02905"/>
      </p:ext>
    </p:extLst>
  </p:cSld>
  <p:clrMapOvr>
    <a:masterClrMapping/>
  </p:clrMapOvr>
  <p:transition spd="slow">
    <p:strip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6040"/>
            <a:ext cx="4040188" cy="54946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549799"/>
            <a:ext cx="4041775" cy="54570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95502"/>
            <a:ext cx="4040188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95502"/>
            <a:ext cx="4041775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BC00457-970B-4064-83B0-6D31756E2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10102"/>
      </p:ext>
    </p:extLst>
  </p:cSld>
  <p:clrMapOvr>
    <a:masterClrMapping/>
  </p:clrMapOvr>
  <p:transition spd="slow">
    <p:strip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305800" cy="9525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EF59CD5-7719-45D9-92D5-301899AFF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48089"/>
      </p:ext>
    </p:extLst>
  </p:cSld>
  <p:clrMapOvr>
    <a:masterClrMapping/>
  </p:clrMapOvr>
  <p:transition spd="slow">
    <p:strip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50B7715-470C-4298-8917-5F608D928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81167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97280"/>
            <a:ext cx="7772400" cy="1135380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53889"/>
            <a:ext cx="7772400" cy="1258093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659861B-588A-461F-899D-96034E25E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4429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628"/>
            <a:ext cx="2743200" cy="96837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397000"/>
            <a:ext cx="2743200" cy="3810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397000"/>
            <a:ext cx="5111750" cy="3810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3C57757-E1AC-41AB-8FDC-99E2C8285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3637"/>
      </p:ext>
    </p:extLst>
  </p:cSld>
  <p:clrMapOvr>
    <a:masterClrMapping/>
  </p:clrMapOvr>
  <p:transition spd="slow">
    <p:strip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923396"/>
            <a:ext cx="5257800" cy="3429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90" y="4466170"/>
            <a:ext cx="155575" cy="12964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4847169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5183189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0839"/>
            <a:ext cx="2212848" cy="131885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357321"/>
            <a:ext cx="2209800" cy="181610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999598"/>
            <a:ext cx="4617720" cy="32766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5296968"/>
            <a:ext cx="609600" cy="30427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21B2102-967F-43EE-B628-920B767A5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72540"/>
      </p:ext>
    </p:extLst>
  </p:cSld>
  <p:clrMapOvr>
    <a:masterClrMapping/>
  </p:clrMapOvr>
  <p:transition spd="slow">
    <p:strip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E6A5333-184A-47A4-AD9D-EE23082D3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14504"/>
      </p:ext>
    </p:extLst>
  </p:cSld>
  <p:clrMapOvr>
    <a:masterClrMapping/>
  </p:clrMapOvr>
  <p:transition spd="slow">
    <p:strip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1"/>
            <a:ext cx="2057400" cy="43431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6019800" cy="43431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F144C1-9349-4C98-8B6C-D84CC3ADA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02503"/>
      </p:ext>
    </p:extLst>
  </p:cSld>
  <p:clrMapOvr>
    <a:masterClrMapping/>
  </p:clrMapOvr>
  <p:transition spd="slow">
    <p:strip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6476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08544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65736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18684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32837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098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506EE4-54BB-42F8-8813-DEFB9FB4E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32329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08061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91644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11886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61743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286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6040"/>
            <a:ext cx="4040188" cy="54946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549799"/>
            <a:ext cx="4041775" cy="54570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95502"/>
            <a:ext cx="4040188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95502"/>
            <a:ext cx="4041775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BC00457-970B-4064-83B0-6D31756E2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054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305800" cy="9525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EF59CD5-7719-45D9-92D5-301899AFF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4272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50B7715-470C-4298-8917-5F608D928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4344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628"/>
            <a:ext cx="2743200" cy="96837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397000"/>
            <a:ext cx="2743200" cy="3810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397000"/>
            <a:ext cx="5111750" cy="3810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3C57757-E1AC-41AB-8FDC-99E2C8285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9267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923396"/>
            <a:ext cx="5257800" cy="3429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86" y="4466170"/>
            <a:ext cx="155575" cy="12964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4847169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5183189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0835"/>
            <a:ext cx="2212848" cy="131885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357321"/>
            <a:ext cx="2209800" cy="181610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999598"/>
            <a:ext cx="4617720" cy="32766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5296964"/>
            <a:ext cx="609600" cy="30427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21B2102-967F-43EE-B628-920B767A5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559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6615"/>
            <a:ext cx="9163050" cy="86783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6615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8737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12636"/>
            <a:ext cx="8229600" cy="365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lumMod val="50000"/>
                    <a:lumOff val="5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5296964"/>
            <a:ext cx="33528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lumMod val="50000"/>
                    <a:lumOff val="5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5296964"/>
            <a:ext cx="7620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lumMod val="50000"/>
                    <a:lumOff val="5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9A5B8EB1-FD87-4A04-B023-78EE7E974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169333"/>
            <a:ext cx="9180513" cy="53975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6615"/>
            <a:ext cx="9163050" cy="86783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6615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8737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12636"/>
            <a:ext cx="8229600" cy="365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5296968"/>
            <a:ext cx="21336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lumMod val="50000"/>
                    <a:lumOff val="5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5296968"/>
            <a:ext cx="33528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lumMod val="50000"/>
                    <a:lumOff val="5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r>
              <a:rPr lang="ru-RU" smtClean="0"/>
              <a:t>2011 г. -  ОАО "Корпорация "Фазотрон-НИИР" - </a:t>
            </a: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5296968"/>
            <a:ext cx="7620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lumMod val="50000"/>
                    <a:lumOff val="5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9A5B8EB1-FD87-4A04-B023-78EE7E974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169333"/>
            <a:ext cx="9180513" cy="53975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22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16599-11E8-4893-9CAF-D323ACDB3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FDC7F-DE83-4620-82EA-3F95A6C04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2520" y="277213"/>
            <a:ext cx="9000000" cy="5340593"/>
          </a:xfrm>
          <a:prstGeom prst="roundRect">
            <a:avLst>
              <a:gd name="adj" fmla="val 1674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520" y="877286"/>
            <a:ext cx="9000000" cy="3809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244418" y="5557801"/>
            <a:ext cx="521061" cy="109048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 </a:t>
            </a:r>
            <a:fld id="{250B7715-470C-4298-8917-5F608D928778}" type="slidenum">
              <a:rPr lang="ru-RU" sz="80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pPr algn="l">
                <a:defRPr/>
              </a:pPr>
              <a:t>1</a:t>
            </a:fld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стр. 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Garamon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520" y="2282111"/>
            <a:ext cx="9000000" cy="1569660"/>
          </a:xfrm>
          <a:prstGeom prst="rect">
            <a:avLst/>
          </a:prstGeom>
          <a:noFill/>
        </p:spPr>
        <p:txBody>
          <a:bodyPr wrap="square" lIns="396000" rtlCol="0">
            <a:spAutoFit/>
          </a:bodyPr>
          <a:lstStyle/>
          <a:p>
            <a:pPr eaLnBrk="0" hangingPunct="0">
              <a:defRPr/>
            </a:pPr>
            <a:endParaRPr lang="ru-RU" sz="2800" dirty="0" smtClean="0">
              <a:solidFill>
                <a:srgbClr val="C00000"/>
              </a:solidFill>
              <a:latin typeface="Arial Cyr" pitchFamily="34" charset="0"/>
              <a:cs typeface="Arial Cyr" pitchFamily="34" charset="0"/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Arial Cyr" pitchFamily="34" charset="0"/>
                <a:cs typeface="Arial Cyr" pitchFamily="34" charset="0"/>
              </a:rPr>
              <a:t>Перспективы развития вертолетных БРЛС </a:t>
            </a: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Arial Cyr" pitchFamily="34" charset="0"/>
                <a:cs typeface="Arial Cyr" pitchFamily="34" charset="0"/>
              </a:rPr>
              <a:t>широкого применения</a:t>
            </a:r>
            <a:endParaRPr lang="ru-RU" sz="2000" dirty="0" smtClean="0">
              <a:solidFill>
                <a:prstClr val="black">
                  <a:lumMod val="65000"/>
                  <a:lumOff val="35000"/>
                </a:prstClr>
              </a:solidFill>
              <a:latin typeface="Arial Cyr" pitchFamily="34" charset="0"/>
              <a:cs typeface="Arial Cyr" pitchFamily="34" charset="0"/>
            </a:endParaRPr>
          </a:p>
          <a:p>
            <a:pPr eaLnBrk="0" hangingPunct="0">
              <a:defRPr/>
            </a:pPr>
            <a:endParaRPr lang="ru-RU" sz="2000" dirty="0">
              <a:solidFill>
                <a:prstClr val="black">
                  <a:lumMod val="65000"/>
                  <a:lumOff val="35000"/>
                </a:prstClr>
              </a:solidFill>
              <a:latin typeface="Arial Cyr" pitchFamily="34" charset="0"/>
              <a:cs typeface="Arial Cyr" pitchFamily="34" charset="0"/>
            </a:endParaRPr>
          </a:p>
        </p:txBody>
      </p:sp>
      <p:pic>
        <p:nvPicPr>
          <p:cNvPr id="26" name="Picture 3" descr="G:\matrix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937287"/>
            <a:ext cx="9000000" cy="10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644008" y="5557800"/>
            <a:ext cx="3664653" cy="109050"/>
          </a:xfrm>
          <a:solidFill>
            <a:schemeClr val="bg1"/>
          </a:solidFill>
        </p:spPr>
        <p:txBody>
          <a:bodyPr/>
          <a:lstStyle/>
          <a:p>
            <a:pPr algn="r">
              <a:defRPr/>
            </a:pP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  2017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-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АО «Корпорация «Фазотрон-НИИР»  -  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www.phazotron.com - 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Garamond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7" b="95954" l="1250" r="97344">
                        <a14:foregroundMark x1="60156" y1="49711" x2="67656" y2="47861"/>
                        <a14:foregroundMark x1="66953" y1="45318" x2="69063" y2="48671"/>
                        <a14:foregroundMark x1="73125" y1="51214" x2="76016" y2="55838"/>
                        <a14:foregroundMark x1="77891" y1="58844" x2="83516" y2="59422"/>
                        <a14:foregroundMark x1="90078" y1="57572" x2="91953" y2="61503"/>
                        <a14:foregroundMark x1="27969" y1="33064" x2="1641" y2="31561"/>
                        <a14:foregroundMark x1="69609" y1="33988" x2="96328" y2="33757"/>
                        <a14:foregroundMark x1="81641" y1="9827" x2="96953" y2="9480"/>
                        <a14:foregroundMark x1="43750" y1="8324" x2="5313" y2="3237"/>
                        <a14:foregroundMark x1="26094" y1="5318" x2="39922" y2="7052"/>
                        <a14:backgroundMark x1="94844" y1="52601" x2="95625" y2="72832"/>
                        <a14:backgroundMark x1="7187" y1="75376" x2="14766" y2="66936"/>
                        <a14:backgroundMark x1="14531" y1="66474" x2="15937" y2="64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5485" y="915144"/>
            <a:ext cx="1918424" cy="108036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3" b="89943" l="2300" r="97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5" y="996712"/>
            <a:ext cx="2736224" cy="996692"/>
          </a:xfrm>
          <a:prstGeom prst="rect">
            <a:avLst/>
          </a:prstGeom>
        </p:spPr>
      </p:pic>
      <p:pic>
        <p:nvPicPr>
          <p:cNvPr id="47" name="Объект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5" b="98072" l="728" r="992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80" y="985078"/>
            <a:ext cx="1268476" cy="106408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13986" r="25060" b="67222"/>
          <a:stretch/>
        </p:blipFill>
        <p:spPr>
          <a:xfrm>
            <a:off x="7923384" y="337222"/>
            <a:ext cx="1075766" cy="5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1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2520" y="277213"/>
            <a:ext cx="9000000" cy="5340593"/>
          </a:xfrm>
          <a:prstGeom prst="roundRect">
            <a:avLst>
              <a:gd name="adj" fmla="val 1674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520" y="846316"/>
            <a:ext cx="9000000" cy="3809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244407" y="5557806"/>
            <a:ext cx="682774" cy="109049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 </a:t>
            </a:r>
            <a:fld id="{250B7715-470C-4298-8917-5F608D928778}" type="slidenum">
              <a:rPr lang="ru-RU" sz="80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pPr algn="l">
                <a:defRPr/>
              </a:pPr>
              <a:t>10</a:t>
            </a:fld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стр. 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Garamond" pitchFamily="18" charset="0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gray">
          <a:xfrm>
            <a:off x="253949" y="2207588"/>
            <a:ext cx="7810188" cy="5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1588" lvl="1">
              <a:lnSpc>
                <a:spcPct val="90000"/>
              </a:lnSpc>
              <a:buClr>
                <a:srgbClr val="F96A1B"/>
              </a:buClr>
              <a:tabLst>
                <a:tab pos="890588" algn="l"/>
              </a:tabLst>
              <a:defRPr/>
            </a:pPr>
            <a:r>
              <a:rPr lang="ru-RU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Генеральный </a:t>
            </a:r>
            <a:r>
              <a:rPr lang="ru-RU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директор – Мельничук Владимир Владимирович</a:t>
            </a:r>
          </a:p>
          <a:p>
            <a:pPr marL="1588"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96A1B"/>
              </a:buClr>
              <a:buFont typeface="Arial" pitchFamily="34" charset="0"/>
              <a:buNone/>
              <a:tabLst>
                <a:tab pos="890588" algn="l"/>
              </a:tabLst>
              <a:defRPr/>
            </a:pPr>
            <a:r>
              <a:rPr lang="ru-RU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Секретариат</a:t>
            </a:r>
            <a:r>
              <a:rPr lang="de-DE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:</a:t>
            </a:r>
            <a:r>
              <a:rPr lang="de-DE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	</a:t>
            </a:r>
            <a:r>
              <a:rPr lang="de-DE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+</a:t>
            </a:r>
            <a:r>
              <a:rPr lang="ru-RU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7</a:t>
            </a:r>
            <a:r>
              <a:rPr lang="de-DE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 </a:t>
            </a:r>
            <a:r>
              <a:rPr lang="ru-RU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(495) 927-0-777</a:t>
            </a:r>
            <a:endParaRPr lang="de-DE" kern="0" dirty="0">
              <a:solidFill>
                <a:srgbClr val="000000">
                  <a:lumMod val="65000"/>
                  <a:lumOff val="35000"/>
                </a:srgbClr>
              </a:solidFill>
              <a:latin typeface="Arial Narrow" panose="020B0606020202030204" pitchFamily="34" charset="0"/>
              <a:cs typeface="Arial Cyr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gray">
          <a:xfrm>
            <a:off x="982092" y="3817843"/>
            <a:ext cx="48140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F5F"/>
                </a:solidFill>
                <a:latin typeface="Arial Cyr" pitchFamily="34" charset="0"/>
                <a:cs typeface="Arial Cyr" pitchFamily="34" charset="0"/>
              </a:rPr>
              <a:t>АО «Корпорация «Фазотрон-НИИР»</a:t>
            </a:r>
            <a:endParaRPr lang="de-DE" dirty="0">
              <a:solidFill>
                <a:srgbClr val="002F5F"/>
              </a:solidFill>
              <a:latin typeface="Arial Cyr" pitchFamily="34" charset="0"/>
              <a:cs typeface="Arial Cyr" pitchFamily="34" charset="0"/>
            </a:endParaRPr>
          </a:p>
          <a:p>
            <a:r>
              <a:rPr lang="ru-RU" dirty="0" smtClean="0">
                <a:solidFill>
                  <a:srgbClr val="002F5F"/>
                </a:solidFill>
                <a:latin typeface="Arial Cyr" pitchFamily="34" charset="0"/>
                <a:cs typeface="Arial Cyr" pitchFamily="34" charset="0"/>
              </a:rPr>
              <a:t>Электрический переулок, д. </a:t>
            </a:r>
            <a:r>
              <a:rPr lang="ru-RU" dirty="0">
                <a:solidFill>
                  <a:srgbClr val="002F5F"/>
                </a:solidFill>
                <a:latin typeface="Arial Cyr" pitchFamily="34" charset="0"/>
                <a:cs typeface="Arial Cyr" pitchFamily="34" charset="0"/>
              </a:rPr>
              <a:t>1</a:t>
            </a:r>
            <a:r>
              <a:rPr lang="ru-RU" dirty="0" smtClean="0">
                <a:solidFill>
                  <a:srgbClr val="002F5F"/>
                </a:solidFill>
                <a:latin typeface="Arial Cyr" pitchFamily="34" charset="0"/>
                <a:cs typeface="Arial Cyr" pitchFamily="34" charset="0"/>
              </a:rPr>
              <a:t> </a:t>
            </a:r>
            <a:r>
              <a:rPr lang="de-DE" dirty="0">
                <a:solidFill>
                  <a:srgbClr val="002F5F"/>
                </a:solidFill>
                <a:latin typeface="Arial Cyr" pitchFamily="34" charset="0"/>
                <a:cs typeface="Arial Cyr" pitchFamily="34" charset="0"/>
              </a:rPr>
              <a:t/>
            </a:r>
            <a:br>
              <a:rPr lang="de-DE" dirty="0">
                <a:solidFill>
                  <a:srgbClr val="002F5F"/>
                </a:solidFill>
                <a:latin typeface="Arial Cyr" pitchFamily="34" charset="0"/>
                <a:cs typeface="Arial Cyr" pitchFamily="34" charset="0"/>
              </a:rPr>
            </a:br>
            <a:r>
              <a:rPr lang="ru-RU" dirty="0" smtClean="0">
                <a:solidFill>
                  <a:srgbClr val="002F5F"/>
                </a:solidFill>
                <a:latin typeface="Arial Cyr" pitchFamily="34" charset="0"/>
                <a:cs typeface="Arial Cyr" pitchFamily="34" charset="0"/>
              </a:rPr>
              <a:t>123 557,</a:t>
            </a:r>
            <a:r>
              <a:rPr lang="de-DE" dirty="0" smtClean="0">
                <a:solidFill>
                  <a:srgbClr val="002F5F"/>
                </a:solidFill>
                <a:latin typeface="Arial Cyr" pitchFamily="34" charset="0"/>
                <a:cs typeface="Arial Cyr" pitchFamily="34" charset="0"/>
              </a:rPr>
              <a:t> </a:t>
            </a:r>
            <a:r>
              <a:rPr lang="ru-RU" dirty="0" smtClean="0">
                <a:solidFill>
                  <a:srgbClr val="002F5F"/>
                </a:solidFill>
                <a:latin typeface="Arial Cyr" pitchFamily="34" charset="0"/>
                <a:cs typeface="Arial Cyr" pitchFamily="34" charset="0"/>
              </a:rPr>
              <a:t>г. Москва</a:t>
            </a:r>
            <a:endParaRPr lang="de-DE" dirty="0">
              <a:solidFill>
                <a:srgbClr val="002F5F"/>
              </a:solidFill>
              <a:latin typeface="Arial Cyr" pitchFamily="34" charset="0"/>
              <a:cs typeface="Arial Cyr" pitchFamily="34" charset="0"/>
            </a:endParaRPr>
          </a:p>
          <a:p>
            <a:r>
              <a:rPr lang="de-DE" dirty="0" smtClean="0">
                <a:solidFill>
                  <a:srgbClr val="002F5F"/>
                </a:solidFill>
                <a:latin typeface="Arial Cyr" pitchFamily="34" charset="0"/>
                <a:cs typeface="Arial Cyr" pitchFamily="34" charset="0"/>
              </a:rPr>
              <a:t>www.</a:t>
            </a:r>
            <a:r>
              <a:rPr lang="en-US" dirty="0" err="1" smtClean="0">
                <a:solidFill>
                  <a:srgbClr val="002F5F"/>
                </a:solidFill>
                <a:latin typeface="Arial Cyr" pitchFamily="34" charset="0"/>
                <a:cs typeface="Arial Cyr" pitchFamily="34" charset="0"/>
              </a:rPr>
              <a:t>phazotron</a:t>
            </a:r>
            <a:r>
              <a:rPr lang="de-DE" dirty="0" smtClean="0">
                <a:solidFill>
                  <a:srgbClr val="002F5F"/>
                </a:solidFill>
                <a:latin typeface="Arial Cyr" pitchFamily="34" charset="0"/>
                <a:cs typeface="Arial Cyr" pitchFamily="34" charset="0"/>
              </a:rPr>
              <a:t>.</a:t>
            </a:r>
            <a:r>
              <a:rPr lang="de-DE" dirty="0" err="1" smtClean="0">
                <a:solidFill>
                  <a:srgbClr val="002F5F"/>
                </a:solidFill>
                <a:latin typeface="Arial Cyr" pitchFamily="34" charset="0"/>
                <a:cs typeface="Arial Cyr" pitchFamily="34" charset="0"/>
              </a:rPr>
              <a:t>com</a:t>
            </a:r>
            <a:endParaRPr lang="de-DE" dirty="0">
              <a:solidFill>
                <a:srgbClr val="002F5F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gray">
          <a:xfrm>
            <a:off x="414945" y="1237327"/>
            <a:ext cx="4246563" cy="84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1588"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504D"/>
              </a:buClr>
              <a:buFont typeface="Arial" pitchFamily="34" charset="0"/>
              <a:buNone/>
              <a:tabLst>
                <a:tab pos="890588" algn="l"/>
              </a:tabLst>
              <a:defRPr/>
            </a:pPr>
            <a:r>
              <a:rPr lang="ru-RU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Тел</a:t>
            </a:r>
            <a:r>
              <a:rPr lang="de-DE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.:</a:t>
            </a:r>
            <a:r>
              <a:rPr lang="de-DE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	</a:t>
            </a:r>
            <a:r>
              <a:rPr lang="de-DE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+</a:t>
            </a:r>
            <a:r>
              <a:rPr lang="ru-RU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7</a:t>
            </a:r>
            <a:r>
              <a:rPr lang="de-DE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(495) 927-0-777</a:t>
            </a:r>
            <a:endParaRPr lang="de-DE" dirty="0">
              <a:solidFill>
                <a:srgbClr val="000066"/>
              </a:solidFill>
              <a:latin typeface="Arial Cyr" pitchFamily="34" charset="0"/>
              <a:cs typeface="Arial Cyr" pitchFamily="34" charset="0"/>
            </a:endParaRPr>
          </a:p>
          <a:p>
            <a:pPr marL="1588"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504D"/>
              </a:buClr>
              <a:buFont typeface="Arial" pitchFamily="34" charset="0"/>
              <a:buNone/>
              <a:tabLst>
                <a:tab pos="890588" algn="l"/>
              </a:tabLst>
              <a:defRPr/>
            </a:pPr>
            <a:r>
              <a:rPr lang="ru-RU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Факс</a:t>
            </a:r>
            <a:r>
              <a:rPr lang="de-DE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:</a:t>
            </a:r>
            <a:r>
              <a:rPr lang="de-DE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	</a:t>
            </a:r>
            <a:r>
              <a:rPr lang="de-DE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+</a:t>
            </a:r>
            <a:r>
              <a:rPr lang="ru-RU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7 (495) 927-0-778</a:t>
            </a:r>
            <a:endParaRPr lang="de-DE" dirty="0">
              <a:solidFill>
                <a:srgbClr val="000066"/>
              </a:solidFill>
              <a:latin typeface="Arial Cyr" pitchFamily="34" charset="0"/>
              <a:cs typeface="Arial Cyr" pitchFamily="34" charset="0"/>
            </a:endParaRPr>
          </a:p>
          <a:p>
            <a:pPr marL="1588"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504D"/>
              </a:buClr>
              <a:buFont typeface="Arial" pitchFamily="34" charset="0"/>
              <a:buNone/>
              <a:tabLst>
                <a:tab pos="890588" algn="l"/>
              </a:tabLst>
              <a:defRPr/>
            </a:pPr>
            <a:r>
              <a:rPr lang="de-DE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E-Mail</a:t>
            </a:r>
            <a:r>
              <a:rPr lang="de-DE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:	</a:t>
            </a:r>
            <a:r>
              <a:rPr lang="en-US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info</a:t>
            </a:r>
            <a:r>
              <a:rPr lang="de-DE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@phazotron.com</a:t>
            </a:r>
            <a:endParaRPr lang="de-DE" dirty="0">
              <a:solidFill>
                <a:srgbClr val="000066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gray">
          <a:xfrm>
            <a:off x="251520" y="2853455"/>
            <a:ext cx="7810188" cy="5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1588" lvl="1">
              <a:lnSpc>
                <a:spcPct val="90000"/>
              </a:lnSpc>
              <a:buClr>
                <a:srgbClr val="F96A1B"/>
              </a:buClr>
              <a:tabLst>
                <a:tab pos="890588" algn="l"/>
              </a:tabLst>
              <a:defRPr/>
            </a:pPr>
            <a:r>
              <a:rPr lang="ru-RU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Генеральный </a:t>
            </a:r>
            <a:r>
              <a:rPr lang="ru-RU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конструктор  - Гуськов Юрий Николаевич</a:t>
            </a:r>
            <a:endParaRPr lang="en-US" kern="0" dirty="0">
              <a:solidFill>
                <a:srgbClr val="000000">
                  <a:lumMod val="65000"/>
                  <a:lumOff val="35000"/>
                </a:srgbClr>
              </a:solidFill>
              <a:latin typeface="Arial Narrow" panose="020B0606020202030204" pitchFamily="34" charset="0"/>
              <a:cs typeface="Arial Cyr" pitchFamily="34" charset="0"/>
            </a:endParaRPr>
          </a:p>
          <a:p>
            <a:pPr marL="1588"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96A1B"/>
              </a:buClr>
              <a:buFont typeface="Arial" pitchFamily="34" charset="0"/>
              <a:buNone/>
              <a:tabLst>
                <a:tab pos="890588" algn="l"/>
              </a:tabLst>
              <a:defRPr/>
            </a:pPr>
            <a:r>
              <a:rPr lang="ru-RU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Приемная</a:t>
            </a:r>
            <a:r>
              <a:rPr lang="de-DE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:</a:t>
            </a:r>
            <a:r>
              <a:rPr lang="de-DE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	</a:t>
            </a:r>
            <a:r>
              <a:rPr lang="de-DE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+</a:t>
            </a:r>
            <a:r>
              <a:rPr lang="ru-RU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7</a:t>
            </a:r>
            <a:r>
              <a:rPr lang="de-DE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 </a:t>
            </a:r>
            <a:r>
              <a:rPr lang="ru-RU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cs typeface="Arial Cyr" pitchFamily="34" charset="0"/>
              </a:rPr>
              <a:t>(495) 927-0-777(36-04)</a:t>
            </a:r>
            <a:endParaRPr lang="de-DE" kern="0" dirty="0">
              <a:solidFill>
                <a:srgbClr val="000000">
                  <a:lumMod val="65000"/>
                  <a:lumOff val="35000"/>
                </a:srgbClr>
              </a:solidFill>
              <a:latin typeface="Arial Narrow" panose="020B0606020202030204" pitchFamily="34" charset="0"/>
              <a:cs typeface="Arial Cyr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20" y="446325"/>
            <a:ext cx="669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Arial Narrow" pitchFamily="34" charset="0"/>
                <a:cs typeface="Arial Cyr" pitchFamily="34" charset="0"/>
              </a:rPr>
              <a:t>Контактная информация</a:t>
            </a:r>
            <a:endParaRPr lang="ru-RU" sz="2400" b="1" dirty="0">
              <a:solidFill>
                <a:srgbClr val="000099"/>
              </a:solidFill>
              <a:latin typeface="Arial Narrow" pitchFamily="34" charset="0"/>
              <a:ea typeface="Calibri"/>
              <a:cs typeface="Arial Cyr" pitchFamily="34" charset="0"/>
            </a:endParaRPr>
          </a:p>
        </p:txBody>
      </p:sp>
      <p:sp>
        <p:nvSpPr>
          <p:cNvPr id="24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788024" y="5497793"/>
            <a:ext cx="3509830" cy="169057"/>
          </a:xfrm>
          <a:solidFill>
            <a:schemeClr val="bg1"/>
          </a:solidFill>
        </p:spPr>
        <p:txBody>
          <a:bodyPr/>
          <a:lstStyle/>
          <a:p>
            <a:pPr algn="r">
              <a:defRPr/>
            </a:pP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  2017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-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АО «Корпорация «Фазотрон-НИИР»  -  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www.phazotron.com - 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Garamond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13986" r="25060" b="67222"/>
          <a:stretch/>
        </p:blipFill>
        <p:spPr>
          <a:xfrm>
            <a:off x="7923384" y="337222"/>
            <a:ext cx="1075766" cy="5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27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2520" y="277213"/>
            <a:ext cx="9000000" cy="5340593"/>
          </a:xfrm>
          <a:prstGeom prst="roundRect">
            <a:avLst>
              <a:gd name="adj" fmla="val 1674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940152" y="5557800"/>
            <a:ext cx="2304256" cy="10499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  2011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- 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ОАО «Корпорация «Фазотрон-НИИР» - 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Garamond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520" y="846312"/>
            <a:ext cx="9000000" cy="3809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78" y="877282"/>
            <a:ext cx="8990145" cy="3785652"/>
          </a:xfrm>
          <a:prstGeom prst="rect">
            <a:avLst/>
          </a:prstGeom>
          <a:noFill/>
        </p:spPr>
        <p:txBody>
          <a:bodyPr wrap="square" lIns="396000" rIns="396000" rtlCol="0">
            <a:spAutoFit/>
          </a:bodyPr>
          <a:lstStyle/>
          <a:p>
            <a:pPr eaLnBrk="0" hangingPunct="0">
              <a:defRPr/>
            </a:pPr>
            <a:endParaRPr lang="ru-RU" sz="1600" dirty="0" smtClean="0">
              <a:solidFill>
                <a:srgbClr val="000066"/>
              </a:solidFill>
              <a:latin typeface="Arial Cyr" pitchFamily="34" charset="0"/>
              <a:cs typeface="Arial Cyr" pitchFamily="34" charset="0"/>
            </a:endParaRPr>
          </a:p>
          <a:p>
            <a:pPr eaLnBrk="0" hangingPunct="0">
              <a:defRPr/>
            </a:pPr>
            <a:endParaRPr lang="ru-RU" sz="1600" dirty="0">
              <a:solidFill>
                <a:srgbClr val="000066"/>
              </a:solidFill>
              <a:latin typeface="Arial Cyr" pitchFamily="34" charset="0"/>
              <a:cs typeface="Arial Cyr" pitchFamily="34" charset="0"/>
            </a:endParaRPr>
          </a:p>
          <a:p>
            <a:pPr eaLnBrk="0" hangingPunct="0">
              <a:defRPr/>
            </a:pPr>
            <a:r>
              <a:rPr lang="ru-RU" sz="1600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- </a:t>
            </a:r>
            <a:r>
              <a:rPr lang="ru-RU" sz="1600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обзор земной (морской) поверхности, обнаружение береговой черты, обнаружение заданных ориентиров;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- картографирование земной поверхности в режиме высокого разрешения (ВР);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- поиск подвижных и неподвижных наземных (надводных) объектов;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- взятие на сопровождение и определение координат радиоконтрастных объектов;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- корректировка навигационного комплекса;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- обзор воздушного пространства и обнаружение воздушных объектов;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- обнаружение </a:t>
            </a:r>
            <a:r>
              <a:rPr lang="ru-RU" sz="1600" dirty="0" err="1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гидрометеообразований</a:t>
            </a:r>
            <a:r>
              <a:rPr lang="ru-RU" sz="1600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;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- осуществление информационного обеспечения маловысотного полета;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- обнаружение радиомаяков-ответчиков;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- выдача информации для совмещения с цифровой картой местности;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- возможна реализация передачи информации для управляемого вооружения;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- при необходимости, обеспечение совместной работы с аппаратурой ГО.</a:t>
            </a:r>
          </a:p>
        </p:txBody>
      </p:sp>
      <p:sp>
        <p:nvSpPr>
          <p:cNvPr id="2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244410" y="5557801"/>
            <a:ext cx="521061" cy="109048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 </a:t>
            </a:r>
            <a:fld id="{250B7715-470C-4298-8917-5F608D928778}" type="slidenum">
              <a:rPr lang="ru-RU" sz="80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pPr algn="l">
                <a:defRPr/>
              </a:pPr>
              <a:t>2</a:t>
            </a:fld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стр. 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Garamond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13986" r="25060" b="67222"/>
          <a:stretch/>
        </p:blipFill>
        <p:spPr>
          <a:xfrm>
            <a:off x="7923384" y="305418"/>
            <a:ext cx="1075766" cy="5319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386750"/>
            <a:ext cx="2416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НАЗНАЧЕНИЕ БРЛС</a:t>
            </a:r>
          </a:p>
        </p:txBody>
      </p:sp>
    </p:spTree>
    <p:extLst>
      <p:ext uri="{BB962C8B-B14F-4D97-AF65-F5344CB8AC3E}">
        <p14:creationId xmlns:p14="http://schemas.microsoft.com/office/powerpoint/2010/main" val="686429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2520" y="277213"/>
            <a:ext cx="9000000" cy="5340593"/>
          </a:xfrm>
          <a:prstGeom prst="roundRect">
            <a:avLst>
              <a:gd name="adj" fmla="val 1674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520" y="846313"/>
            <a:ext cx="9000000" cy="3809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244412" y="5557801"/>
            <a:ext cx="521061" cy="109048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 </a:t>
            </a:r>
            <a:fld id="{250B7715-470C-4298-8917-5F608D928778}" type="slidenum">
              <a:rPr lang="ru-RU" sz="80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pPr algn="l">
                <a:defRPr/>
              </a:pPr>
              <a:t>3</a:t>
            </a:fld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стр. 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Garamond" pitchFamily="18" charset="0"/>
            </a:endParaRPr>
          </a:p>
        </p:txBody>
      </p:sp>
      <p:sp>
        <p:nvSpPr>
          <p:cNvPr id="44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788024" y="5576850"/>
            <a:ext cx="3456384" cy="90000"/>
          </a:xfrm>
          <a:solidFill>
            <a:schemeClr val="bg1"/>
          </a:solidFill>
        </p:spPr>
        <p:txBody>
          <a:bodyPr/>
          <a:lstStyle/>
          <a:p>
            <a:pPr algn="r">
              <a:defRPr/>
            </a:pP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  2017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-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АО «Корпорация «Фазотрон-НИИР»  -  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www.phazotron.com - 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Garamond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13986" r="25060" b="67222"/>
          <a:stretch/>
        </p:blipFill>
        <p:spPr>
          <a:xfrm>
            <a:off x="7923384" y="305418"/>
            <a:ext cx="1075766" cy="531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846313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 </a:t>
            </a:r>
            <a:r>
              <a:rPr lang="ru-RU" sz="1100" b="1" dirty="0" smtClean="0"/>
              <a:t>Режим </a:t>
            </a:r>
            <a:r>
              <a:rPr lang="ru-RU" sz="1100" b="1" dirty="0"/>
              <a:t>«</a:t>
            </a:r>
            <a:r>
              <a:rPr lang="ru-RU" sz="1100" b="1" dirty="0" err="1"/>
              <a:t>Метео</a:t>
            </a:r>
            <a:r>
              <a:rPr lang="ru-RU" sz="1100" b="1" dirty="0"/>
              <a:t>»:</a:t>
            </a:r>
            <a:endParaRPr lang="ru-RU" sz="1100" dirty="0"/>
          </a:p>
          <a:p>
            <a:r>
              <a:rPr lang="ru-RU" sz="1100" dirty="0"/>
              <a:t>- дальность обнаружения осадков с интенсивностью при 40 дБ</a:t>
            </a:r>
            <a:r>
              <a:rPr lang="en-US" sz="1100" dirty="0" smtClean="0"/>
              <a:t>Z</a:t>
            </a:r>
            <a:r>
              <a:rPr lang="ru-RU" sz="1100" dirty="0"/>
              <a:t>		</a:t>
            </a:r>
            <a:r>
              <a:rPr lang="ru-RU" sz="1100" dirty="0" smtClean="0"/>
              <a:t>	150км</a:t>
            </a:r>
            <a:endParaRPr lang="ru-RU" sz="1100" dirty="0"/>
          </a:p>
          <a:p>
            <a:r>
              <a:rPr lang="ru-RU" sz="1100" dirty="0"/>
              <a:t>- дальность обнаружения турбулентности					70км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Режим </a:t>
            </a:r>
            <a:r>
              <a:rPr lang="ru-RU" sz="1100" b="1" dirty="0"/>
              <a:t>«Воздух-Воздух»</a:t>
            </a:r>
            <a:endParaRPr lang="ru-RU" sz="1100" dirty="0"/>
          </a:p>
          <a:p>
            <a:r>
              <a:rPr lang="ru-RU" sz="1100" dirty="0"/>
              <a:t>- дальность обнаружения воздушных объектов  с ЭПР 5м</a:t>
            </a:r>
            <a:r>
              <a:rPr lang="ru-RU" sz="1100" baseline="30000" dirty="0"/>
              <a:t>2</a:t>
            </a:r>
            <a:r>
              <a:rPr lang="ru-RU" sz="1100" dirty="0"/>
              <a:t> 			</a:t>
            </a:r>
            <a:r>
              <a:rPr lang="ru-RU" sz="1100" dirty="0" smtClean="0"/>
              <a:t>	90 </a:t>
            </a:r>
            <a:r>
              <a:rPr lang="ru-RU" sz="1100" dirty="0"/>
              <a:t>км</a:t>
            </a:r>
          </a:p>
          <a:p>
            <a:r>
              <a:rPr lang="ru-RU" sz="1100" b="1" dirty="0"/>
              <a:t>Режим "Воздух - Поверхность":</a:t>
            </a:r>
            <a:endParaRPr lang="ru-RU" sz="1100" dirty="0"/>
          </a:p>
          <a:p>
            <a:r>
              <a:rPr lang="ru-RU" sz="1100" dirty="0"/>
              <a:t>- дальность обнаружения объектов с ЭПР 3000 м</a:t>
            </a:r>
            <a:r>
              <a:rPr lang="ru-RU" sz="1100" baseline="30000" dirty="0"/>
              <a:t>2</a:t>
            </a:r>
            <a:r>
              <a:rPr lang="ru-RU" sz="1100" dirty="0"/>
              <a:t> в Х </a:t>
            </a:r>
            <a:r>
              <a:rPr lang="ru-RU" sz="1100" dirty="0" smtClean="0"/>
              <a:t>диапазоне          		 </a:t>
            </a:r>
            <a:r>
              <a:rPr lang="ru-RU" sz="1100" dirty="0"/>
              <a:t>	радиогоризонт</a:t>
            </a:r>
          </a:p>
          <a:p>
            <a:r>
              <a:rPr lang="ru-RU" sz="1100" dirty="0"/>
              <a:t>- дальность обнаружения объектов с ЭПР 250 м</a:t>
            </a:r>
            <a:r>
              <a:rPr lang="ru-RU" sz="1100" baseline="30000" dirty="0"/>
              <a:t>2</a:t>
            </a:r>
            <a:r>
              <a:rPr lang="ru-RU" sz="1100" dirty="0"/>
              <a:t> в Ка диапазоне		</a:t>
            </a:r>
            <a:r>
              <a:rPr lang="ru-RU" sz="1100" dirty="0" smtClean="0"/>
              <a:t>	до </a:t>
            </a:r>
            <a:r>
              <a:rPr lang="ru-RU" sz="1100" dirty="0"/>
              <a:t>32 км</a:t>
            </a:r>
          </a:p>
          <a:p>
            <a:r>
              <a:rPr lang="ru-RU" sz="1100" dirty="0"/>
              <a:t>- дальность обнаружения объектов с ЭПР 250 м</a:t>
            </a:r>
            <a:r>
              <a:rPr lang="ru-RU" sz="1100" baseline="30000" dirty="0"/>
              <a:t>2</a:t>
            </a:r>
            <a:r>
              <a:rPr lang="ru-RU" sz="1100" dirty="0"/>
              <a:t> в Х диапазоне			</a:t>
            </a:r>
            <a:r>
              <a:rPr lang="ru-RU" sz="1100" dirty="0" smtClean="0"/>
              <a:t>до </a:t>
            </a:r>
            <a:r>
              <a:rPr lang="ru-RU" sz="1100" dirty="0"/>
              <a:t>125 км</a:t>
            </a:r>
          </a:p>
          <a:p>
            <a:r>
              <a:rPr lang="ru-RU" sz="1100" dirty="0"/>
              <a:t>- дальность обнаружения объектов с ЭПР 10 м</a:t>
            </a:r>
            <a:r>
              <a:rPr lang="ru-RU" sz="1100" baseline="30000" dirty="0"/>
              <a:t>2</a:t>
            </a:r>
            <a:r>
              <a:rPr lang="ru-RU" sz="1100" dirty="0"/>
              <a:t> в Ка диапазоне			</a:t>
            </a:r>
            <a:r>
              <a:rPr lang="ru-RU" sz="1100" dirty="0" smtClean="0"/>
              <a:t>до </a:t>
            </a:r>
            <a:r>
              <a:rPr lang="ru-RU" sz="1100" dirty="0"/>
              <a:t>20 км</a:t>
            </a:r>
          </a:p>
          <a:p>
            <a:r>
              <a:rPr lang="ru-RU" sz="1100" dirty="0"/>
              <a:t>- дальность обнаружения объектов с ЭПР 10 м</a:t>
            </a:r>
            <a:r>
              <a:rPr lang="ru-RU" sz="1100" baseline="30000" dirty="0"/>
              <a:t>2</a:t>
            </a:r>
            <a:r>
              <a:rPr lang="ru-RU" sz="1100" dirty="0"/>
              <a:t> в Х диапазоне			</a:t>
            </a:r>
            <a:r>
              <a:rPr lang="ru-RU" sz="1100" dirty="0" smtClean="0"/>
              <a:t>до </a:t>
            </a:r>
            <a:r>
              <a:rPr lang="ru-RU" sz="1100" dirty="0"/>
              <a:t>35 км</a:t>
            </a:r>
          </a:p>
          <a:p>
            <a:r>
              <a:rPr lang="ru-RU" sz="1100" dirty="0"/>
              <a:t>- линейное разрешение по дальности					до 6 м</a:t>
            </a:r>
          </a:p>
          <a:p>
            <a:r>
              <a:rPr lang="ru-RU" sz="1100" dirty="0"/>
              <a:t>- угловое разрешение по азимуту в Ка диапазоне 				</a:t>
            </a:r>
            <a:r>
              <a:rPr lang="ru-RU" sz="1100" dirty="0" smtClean="0"/>
              <a:t>до </a:t>
            </a:r>
            <a:r>
              <a:rPr lang="ru-RU" sz="1100" dirty="0"/>
              <a:t>0,8</a:t>
            </a:r>
            <a:r>
              <a:rPr lang="ru-RU" sz="1100" baseline="30000" dirty="0"/>
              <a:t>0</a:t>
            </a:r>
            <a:endParaRPr lang="ru-RU" sz="1100" dirty="0"/>
          </a:p>
          <a:p>
            <a:r>
              <a:rPr lang="ru-RU" sz="1100" dirty="0"/>
              <a:t>- угловое разрешение по азимуту в Х диапазоне 			</a:t>
            </a:r>
            <a:r>
              <a:rPr lang="ru-RU" sz="1100" dirty="0" smtClean="0"/>
              <a:t>	до </a:t>
            </a:r>
            <a:r>
              <a:rPr lang="ru-RU" sz="1100" dirty="0"/>
              <a:t>3,2</a:t>
            </a:r>
            <a:r>
              <a:rPr lang="ru-RU" sz="1100" baseline="30000" dirty="0"/>
              <a:t>0</a:t>
            </a:r>
            <a:endParaRPr lang="ru-RU" sz="1100" dirty="0"/>
          </a:p>
          <a:p>
            <a:r>
              <a:rPr lang="ru-RU" sz="1100" b="1" dirty="0"/>
              <a:t>Режим высокое разрешение (ВР</a:t>
            </a:r>
            <a:r>
              <a:rPr lang="ru-RU" sz="1100" b="1" dirty="0" smtClean="0"/>
              <a:t>)	</a:t>
            </a:r>
            <a:endParaRPr lang="ru-RU" sz="1100" dirty="0"/>
          </a:p>
          <a:p>
            <a:r>
              <a:rPr lang="ru-RU" sz="1100" dirty="0"/>
              <a:t>- линейное разрешение по дальности					</a:t>
            </a:r>
            <a:r>
              <a:rPr lang="ru-RU" sz="1100" dirty="0" smtClean="0"/>
              <a:t>до </a:t>
            </a:r>
            <a:r>
              <a:rPr lang="ru-RU" sz="1100" dirty="0"/>
              <a:t>1,5×1,5м</a:t>
            </a:r>
          </a:p>
          <a:p>
            <a:r>
              <a:rPr lang="ru-RU" sz="1100" dirty="0"/>
              <a:t>* - прорабатывается возможность реализации разрешение			</a:t>
            </a:r>
            <a:r>
              <a:rPr lang="ru-RU" sz="1100" dirty="0" smtClean="0"/>
              <a:t>	до </a:t>
            </a:r>
            <a:r>
              <a:rPr lang="ru-RU" sz="1100" dirty="0"/>
              <a:t>0,4×0,4м</a:t>
            </a:r>
          </a:p>
          <a:p>
            <a:r>
              <a:rPr lang="ru-RU" sz="1100" b="1" dirty="0"/>
              <a:t>Параметры зоны обзора: </a:t>
            </a:r>
            <a:endParaRPr lang="ru-RU" sz="1100" dirty="0"/>
          </a:p>
          <a:p>
            <a:r>
              <a:rPr lang="ru-RU" sz="1100" dirty="0"/>
              <a:t>- в горизонтальной плоскости					</a:t>
            </a:r>
            <a:r>
              <a:rPr lang="ru-RU" sz="1100" dirty="0" smtClean="0"/>
              <a:t>	±</a:t>
            </a:r>
            <a:r>
              <a:rPr lang="ru-RU" sz="1100" dirty="0"/>
              <a:t>60</a:t>
            </a:r>
            <a:r>
              <a:rPr lang="ru-RU" sz="1100" baseline="30000" dirty="0"/>
              <a:t>0</a:t>
            </a:r>
            <a:r>
              <a:rPr lang="ru-RU" sz="1100" dirty="0"/>
              <a:t>; ±90</a:t>
            </a:r>
            <a:r>
              <a:rPr lang="ru-RU" sz="1100" baseline="30000" dirty="0"/>
              <a:t>0</a:t>
            </a:r>
            <a:r>
              <a:rPr lang="ru-RU" sz="1100" dirty="0"/>
              <a:t>; 360</a:t>
            </a:r>
            <a:r>
              <a:rPr lang="ru-RU" sz="1100" baseline="30000" dirty="0"/>
              <a:t>0</a:t>
            </a:r>
            <a:endParaRPr lang="ru-RU" sz="1100" dirty="0"/>
          </a:p>
          <a:p>
            <a:r>
              <a:rPr lang="ru-RU" sz="1100" dirty="0"/>
              <a:t>- в вертикальной плоскости						±30</a:t>
            </a:r>
            <a:r>
              <a:rPr lang="ru-RU" sz="1100" baseline="30000" dirty="0"/>
              <a:t>0</a:t>
            </a:r>
            <a:endParaRPr lang="ru-RU" sz="1100" dirty="0"/>
          </a:p>
          <a:p>
            <a:r>
              <a:rPr lang="ru-RU" sz="1100" b="1" dirty="0"/>
              <a:t>Время непрерывной работы 					</a:t>
            </a:r>
            <a:r>
              <a:rPr lang="ru-RU" sz="1100" b="1" dirty="0" smtClean="0"/>
              <a:t>	</a:t>
            </a:r>
            <a:r>
              <a:rPr lang="ru-RU" sz="1100" dirty="0" smtClean="0"/>
              <a:t>5 </a:t>
            </a:r>
            <a:r>
              <a:rPr lang="ru-RU" sz="1100" dirty="0"/>
              <a:t>часов</a:t>
            </a:r>
          </a:p>
          <a:p>
            <a:r>
              <a:rPr lang="ru-RU" sz="1100" b="1" dirty="0"/>
              <a:t>Время готовности к работе с момента подачи электропитания			</a:t>
            </a:r>
            <a:r>
              <a:rPr lang="ru-RU" sz="1100" dirty="0" smtClean="0"/>
              <a:t>3 </a:t>
            </a:r>
            <a:r>
              <a:rPr lang="ru-RU" sz="1100" dirty="0"/>
              <a:t>мин.</a:t>
            </a:r>
          </a:p>
          <a:p>
            <a:r>
              <a:rPr lang="ru-RU" sz="1100" b="1" dirty="0"/>
              <a:t>Надежность:</a:t>
            </a:r>
            <a:endParaRPr lang="ru-RU" sz="1100" dirty="0"/>
          </a:p>
          <a:p>
            <a:r>
              <a:rPr lang="ru-RU" sz="1100" dirty="0"/>
              <a:t>- средняя наработка на отказ					</a:t>
            </a:r>
            <a:r>
              <a:rPr lang="ru-RU" sz="1100" dirty="0" smtClean="0"/>
              <a:t>	3000 </a:t>
            </a:r>
            <a:r>
              <a:rPr lang="ru-RU" sz="1100" dirty="0"/>
              <a:t>часов</a:t>
            </a:r>
          </a:p>
          <a:p>
            <a:r>
              <a:rPr lang="ru-RU" sz="1100" dirty="0"/>
              <a:t>- срок службы						</a:t>
            </a:r>
            <a:r>
              <a:rPr lang="ru-RU" sz="1100" dirty="0" smtClean="0"/>
              <a:t>	25 </a:t>
            </a:r>
            <a:r>
              <a:rPr lang="ru-RU" sz="1100" dirty="0"/>
              <a:t>лет</a:t>
            </a:r>
          </a:p>
          <a:p>
            <a:r>
              <a:rPr lang="ru-RU" sz="1100" b="1" dirty="0"/>
              <a:t>Масса </a:t>
            </a:r>
            <a:r>
              <a:rPr lang="ru-RU" sz="1100" b="1" dirty="0" smtClean="0"/>
              <a:t>  	</a:t>
            </a:r>
            <a:r>
              <a:rPr lang="ru-RU" sz="1100" dirty="0"/>
              <a:t>					</a:t>
            </a:r>
            <a:r>
              <a:rPr lang="ru-RU" sz="1100" dirty="0" smtClean="0"/>
              <a:t>	80кг</a:t>
            </a:r>
            <a:endParaRPr lang="ru-RU" sz="1100" dirty="0"/>
          </a:p>
          <a:p>
            <a:r>
              <a:rPr lang="ru-RU" sz="1100" b="1" dirty="0" smtClean="0"/>
              <a:t>Электропитание:						</a:t>
            </a:r>
            <a:r>
              <a:rPr lang="ru-RU" sz="1100" dirty="0" smtClean="0"/>
              <a:t>от </a:t>
            </a:r>
            <a:r>
              <a:rPr lang="ru-RU" sz="1100" dirty="0"/>
              <a:t>борт сети 200 В, 400 Гц и +27 В.</a:t>
            </a:r>
          </a:p>
          <a:p>
            <a:r>
              <a:rPr lang="ru-RU" sz="11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86750"/>
            <a:ext cx="4431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ТАКТИКО-ТЕХНИЧЕСКИЕ ХАРАКТЕРИСТИКИ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80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72520" y="277213"/>
            <a:ext cx="9000000" cy="5340593"/>
          </a:xfrm>
          <a:prstGeom prst="roundRect">
            <a:avLst>
              <a:gd name="adj" fmla="val 1674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520" y="846320"/>
            <a:ext cx="9000000" cy="3809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20" y="372761"/>
            <a:ext cx="795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Геометрия РЛИ и принципы отображения </a:t>
            </a:r>
            <a:endParaRPr lang="ru-RU" b="1" dirty="0">
              <a:solidFill>
                <a:srgbClr val="000066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2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244408" y="5576849"/>
            <a:ext cx="432048" cy="90000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 </a:t>
            </a:r>
            <a:fld id="{250B7715-470C-4298-8917-5F608D928778}" type="slidenum">
              <a:rPr lang="ru-RU" sz="80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pPr algn="l">
                <a:defRPr/>
              </a:pPr>
              <a:t>4</a:t>
            </a:fld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стр. 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Garamond" pitchFamily="18" charset="0"/>
            </a:endParaRPr>
          </a:p>
        </p:txBody>
      </p:sp>
      <p:sp>
        <p:nvSpPr>
          <p:cNvPr id="2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788024" y="5576850"/>
            <a:ext cx="3456384" cy="90000"/>
          </a:xfrm>
          <a:solidFill>
            <a:schemeClr val="bg1"/>
          </a:solidFill>
        </p:spPr>
        <p:txBody>
          <a:bodyPr/>
          <a:lstStyle/>
          <a:p>
            <a:pPr algn="r">
              <a:defRPr/>
            </a:pP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  2017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-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АО «Корпорация «Фазотрон-НИИР»  -  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www.phazotron.com - 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Garamond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13986" r="25060" b="67222"/>
          <a:stretch/>
        </p:blipFill>
        <p:spPr>
          <a:xfrm>
            <a:off x="7923384" y="337222"/>
            <a:ext cx="1075766" cy="531997"/>
          </a:xfrm>
          <a:prstGeom prst="rect">
            <a:avLst/>
          </a:prstGeom>
        </p:spPr>
      </p:pic>
      <p:sp>
        <p:nvSpPr>
          <p:cNvPr id="3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540070" y="858229"/>
            <a:ext cx="3093544" cy="4175292"/>
            <a:chOff x="1701" y="1219"/>
            <a:chExt cx="9689" cy="13082"/>
          </a:xfrm>
        </p:grpSpPr>
        <p:sp>
          <p:nvSpPr>
            <p:cNvPr id="5" name="AutoShape 51"/>
            <p:cNvSpPr>
              <a:spLocks noChangeAspect="1" noChangeArrowheads="1" noTextEdit="1"/>
            </p:cNvSpPr>
            <p:nvPr/>
          </p:nvSpPr>
          <p:spPr bwMode="auto">
            <a:xfrm>
              <a:off x="1701" y="1219"/>
              <a:ext cx="9689" cy="1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50"/>
            <p:cNvSpPr>
              <a:spLocks noChangeShapeType="1"/>
            </p:cNvSpPr>
            <p:nvPr/>
          </p:nvSpPr>
          <p:spPr bwMode="auto">
            <a:xfrm flipV="1">
              <a:off x="6597" y="6625"/>
              <a:ext cx="0" cy="8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10176" y="4104"/>
              <a:ext cx="1208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+60</a:t>
              </a:r>
              <a:r>
                <a:rPr kumimoji="0" lang="ru-RU" altLang="ru-RU" sz="8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6560" y="1219"/>
              <a:ext cx="969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r>
                <a:rPr kumimoji="0" lang="en-US" altLang="ru-RU" sz="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</a:t>
              </a:r>
              <a:r>
                <a:rPr kumimoji="0" lang="en-US" alt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км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47"/>
            <p:cNvSpPr>
              <a:spLocks noChangeShapeType="1"/>
            </p:cNvSpPr>
            <p:nvPr/>
          </p:nvSpPr>
          <p:spPr bwMode="auto">
            <a:xfrm rot="16200000" flipV="1">
              <a:off x="3920" y="3964"/>
              <a:ext cx="532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 rot="-16200000" flipH="1" flipV="1">
              <a:off x="6530" y="2182"/>
              <a:ext cx="1" cy="89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93" name="Picture 45"/>
            <p:cNvPicPr>
              <a:picLocks noChangeAspect="1" noChangeArrowheads="1"/>
            </p:cNvPicPr>
            <p:nvPr/>
          </p:nvPicPr>
          <p:blipFill>
            <a:blip r:embed="rId5" cstate="print">
              <a:lum contras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2" y="2069"/>
              <a:ext cx="6205" cy="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44"/>
            <p:cNvSpPr txBox="1">
              <a:spLocks noChangeArrowheads="1"/>
            </p:cNvSpPr>
            <p:nvPr/>
          </p:nvSpPr>
          <p:spPr bwMode="auto">
            <a:xfrm>
              <a:off x="5934" y="4517"/>
              <a:ext cx="886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16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43"/>
            <p:cNvSpPr>
              <a:spLocks noChangeArrowheads="1"/>
            </p:cNvSpPr>
            <p:nvPr/>
          </p:nvSpPr>
          <p:spPr bwMode="auto">
            <a:xfrm>
              <a:off x="2381" y="2154"/>
              <a:ext cx="8398" cy="8996"/>
            </a:xfrm>
            <a:custGeom>
              <a:avLst/>
              <a:gdLst>
                <a:gd name="G0" fmla="+- 25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250"/>
                <a:gd name="G18" fmla="*/ 25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25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25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275 w 21600"/>
                <a:gd name="T15" fmla="*/ 10800 h 21600"/>
                <a:gd name="T16" fmla="*/ 10800 w 21600"/>
                <a:gd name="T17" fmla="*/ 10550 h 21600"/>
                <a:gd name="T18" fmla="*/ 16325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550" y="10800"/>
                  </a:moveTo>
                  <a:cubicBezTo>
                    <a:pt x="10550" y="10661"/>
                    <a:pt x="10661" y="10550"/>
                    <a:pt x="10800" y="10550"/>
                  </a:cubicBezTo>
                  <a:cubicBezTo>
                    <a:pt x="10938" y="10549"/>
                    <a:pt x="11049" y="10661"/>
                    <a:pt x="1105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rc 42"/>
            <p:cNvSpPr>
              <a:spLocks/>
            </p:cNvSpPr>
            <p:nvPr/>
          </p:nvSpPr>
          <p:spPr bwMode="auto">
            <a:xfrm>
              <a:off x="4880" y="4942"/>
              <a:ext cx="3410" cy="1779"/>
            </a:xfrm>
            <a:custGeom>
              <a:avLst/>
              <a:gdLst>
                <a:gd name="G0" fmla="+- 19381 0 0"/>
                <a:gd name="G1" fmla="+- 21600 0 0"/>
                <a:gd name="G2" fmla="+- 21600 0 0"/>
                <a:gd name="T0" fmla="*/ 0 w 39336"/>
                <a:gd name="T1" fmla="*/ 12063 h 21600"/>
                <a:gd name="T2" fmla="*/ 39336 w 39336"/>
                <a:gd name="T3" fmla="*/ 13331 h 21600"/>
                <a:gd name="T4" fmla="*/ 19381 w 3933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36" h="21600" fill="none" extrusionOk="0">
                  <a:moveTo>
                    <a:pt x="0" y="12063"/>
                  </a:moveTo>
                  <a:cubicBezTo>
                    <a:pt x="3634" y="4677"/>
                    <a:pt x="11150" y="-1"/>
                    <a:pt x="19381" y="0"/>
                  </a:cubicBezTo>
                  <a:cubicBezTo>
                    <a:pt x="28116" y="0"/>
                    <a:pt x="35991" y="5261"/>
                    <a:pt x="39335" y="13331"/>
                  </a:cubicBezTo>
                </a:path>
                <a:path w="39336" h="21600" stroke="0" extrusionOk="0">
                  <a:moveTo>
                    <a:pt x="0" y="12063"/>
                  </a:moveTo>
                  <a:cubicBezTo>
                    <a:pt x="3634" y="4677"/>
                    <a:pt x="11150" y="-1"/>
                    <a:pt x="19381" y="0"/>
                  </a:cubicBezTo>
                  <a:cubicBezTo>
                    <a:pt x="28116" y="0"/>
                    <a:pt x="35991" y="5261"/>
                    <a:pt x="39335" y="13331"/>
                  </a:cubicBezTo>
                  <a:lnTo>
                    <a:pt x="19381" y="21600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Text Box 41"/>
            <p:cNvSpPr txBox="1">
              <a:spLocks noChangeArrowheads="1"/>
            </p:cNvSpPr>
            <p:nvPr/>
          </p:nvSpPr>
          <p:spPr bwMode="auto">
            <a:xfrm flipH="1">
              <a:off x="7583" y="4874"/>
              <a:ext cx="1513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Δ</a:t>
              </a:r>
              <a:r>
                <a:rPr kumimoji="0" lang="ru-RU" altLang="ru-RU" sz="8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β</a:t>
              </a: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120</a:t>
              </a:r>
              <a:r>
                <a:rPr kumimoji="0" lang="ru-RU" altLang="ru-RU" sz="800" b="0" i="0" u="none" strike="noStrike" cap="none" normalizeH="0" baseline="3000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>
              <a:off x="6563" y="2290"/>
              <a:ext cx="1683" cy="4371"/>
            </a:xfrm>
            <a:custGeom>
              <a:avLst/>
              <a:gdLst>
                <a:gd name="T0" fmla="*/ 22 w 1537"/>
                <a:gd name="T1" fmla="*/ 3918 h 3918"/>
                <a:gd name="T2" fmla="*/ 0 w 1537"/>
                <a:gd name="T3" fmla="*/ 3873 h 3918"/>
                <a:gd name="T4" fmla="*/ 1408 w 1537"/>
                <a:gd name="T5" fmla="*/ 78 h 3918"/>
                <a:gd name="T6" fmla="*/ 1468 w 1537"/>
                <a:gd name="T7" fmla="*/ 0 h 3918"/>
                <a:gd name="T8" fmla="*/ 1537 w 1537"/>
                <a:gd name="T9" fmla="*/ 24 h 3918"/>
                <a:gd name="T10" fmla="*/ 1530 w 1537"/>
                <a:gd name="T11" fmla="*/ 62 h 3918"/>
                <a:gd name="T12" fmla="*/ 1522 w 1537"/>
                <a:gd name="T13" fmla="*/ 138 h 3918"/>
                <a:gd name="T14" fmla="*/ 46 w 1537"/>
                <a:gd name="T15" fmla="*/ 3757 h 3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7" h="3918">
                  <a:moveTo>
                    <a:pt x="22" y="3918"/>
                  </a:moveTo>
                  <a:cubicBezTo>
                    <a:pt x="13" y="3881"/>
                    <a:pt x="22" y="3895"/>
                    <a:pt x="0" y="3873"/>
                  </a:cubicBezTo>
                  <a:lnTo>
                    <a:pt x="1408" y="78"/>
                  </a:lnTo>
                  <a:lnTo>
                    <a:pt x="1468" y="0"/>
                  </a:lnTo>
                  <a:lnTo>
                    <a:pt x="1537" y="24"/>
                  </a:lnTo>
                  <a:lnTo>
                    <a:pt x="1530" y="62"/>
                  </a:lnTo>
                  <a:lnTo>
                    <a:pt x="1522" y="138"/>
                  </a:lnTo>
                  <a:lnTo>
                    <a:pt x="46" y="3757"/>
                  </a:lnTo>
                </a:path>
              </a:pathLst>
            </a:custGeom>
            <a:solidFill>
              <a:srgbClr val="C0C0C0">
                <a:alpha val="53999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 flipV="1">
              <a:off x="6563" y="2103"/>
              <a:ext cx="1717" cy="44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6019" y="6013"/>
              <a:ext cx="886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8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 flipH="1" flipV="1">
              <a:off x="7566" y="3055"/>
              <a:ext cx="238" cy="9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7311" y="2664"/>
            <a:ext cx="436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" name="Формула" r:id="rId6" imgW="253670" imgH="177569" progId="Equation.3">
                    <p:embed/>
                  </p:oleObj>
                </mc:Choice>
                <mc:Fallback>
                  <p:oleObj name="Формула" r:id="rId6" imgW="253670" imgH="177569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1" y="2664"/>
                          <a:ext cx="436" cy="31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 flipH="1">
              <a:off x="2092" y="4041"/>
              <a:ext cx="95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-60</a:t>
              </a:r>
              <a:r>
                <a:rPr kumimoji="0" lang="ru-RU" altLang="ru-RU" sz="8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V="1">
              <a:off x="6580" y="4364"/>
              <a:ext cx="3604" cy="3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H="1" flipV="1">
              <a:off x="2976" y="4381"/>
              <a:ext cx="3621" cy="30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6138" y="7322"/>
              <a:ext cx="935" cy="1258"/>
              <a:chOff x="9113" y="6251"/>
              <a:chExt cx="935" cy="1258"/>
            </a:xfrm>
          </p:grpSpPr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31"/>
              <p:cNvSpPr>
                <a:spLocks noChangeShapeType="1"/>
              </p:cNvSpPr>
              <p:nvPr/>
            </p:nvSpPr>
            <p:spPr bwMode="auto">
              <a:xfrm flipH="1"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>
                <a:off x="9470" y="6336"/>
                <a:ext cx="221" cy="1070"/>
              </a:xfrm>
              <a:custGeom>
                <a:avLst/>
                <a:gdLst>
                  <a:gd name="T0" fmla="*/ 0 w 221"/>
                  <a:gd name="T1" fmla="*/ 102 h 1071"/>
                  <a:gd name="T2" fmla="*/ 34 w 221"/>
                  <a:gd name="T3" fmla="*/ 0 h 1071"/>
                  <a:gd name="T4" fmla="*/ 187 w 221"/>
                  <a:gd name="T5" fmla="*/ 0 h 1071"/>
                  <a:gd name="T6" fmla="*/ 221 w 221"/>
                  <a:gd name="T7" fmla="*/ 85 h 1071"/>
                  <a:gd name="T8" fmla="*/ 221 w 221"/>
                  <a:gd name="T9" fmla="*/ 425 h 1071"/>
                  <a:gd name="T10" fmla="*/ 153 w 221"/>
                  <a:gd name="T11" fmla="*/ 663 h 1071"/>
                  <a:gd name="T12" fmla="*/ 136 w 221"/>
                  <a:gd name="T13" fmla="*/ 1071 h 1071"/>
                  <a:gd name="T14" fmla="*/ 85 w 221"/>
                  <a:gd name="T15" fmla="*/ 1071 h 1071"/>
                  <a:gd name="T16" fmla="*/ 68 w 221"/>
                  <a:gd name="T17" fmla="*/ 663 h 1071"/>
                  <a:gd name="T18" fmla="*/ 0 w 221"/>
                  <a:gd name="T19" fmla="*/ 442 h 1071"/>
                  <a:gd name="T20" fmla="*/ 0 w 221"/>
                  <a:gd name="T21" fmla="*/ 102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1071">
                    <a:moveTo>
                      <a:pt x="0" y="102"/>
                    </a:moveTo>
                    <a:lnTo>
                      <a:pt x="34" y="0"/>
                    </a:lnTo>
                    <a:lnTo>
                      <a:pt x="187" y="0"/>
                    </a:lnTo>
                    <a:lnTo>
                      <a:pt x="221" y="85"/>
                    </a:lnTo>
                    <a:lnTo>
                      <a:pt x="221" y="425"/>
                    </a:lnTo>
                    <a:lnTo>
                      <a:pt x="153" y="663"/>
                    </a:lnTo>
                    <a:lnTo>
                      <a:pt x="136" y="1071"/>
                    </a:lnTo>
                    <a:lnTo>
                      <a:pt x="85" y="1071"/>
                    </a:lnTo>
                    <a:lnTo>
                      <a:pt x="68" y="663"/>
                    </a:lnTo>
                    <a:lnTo>
                      <a:pt x="0" y="44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9674" y="7254"/>
                <a:ext cx="1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9606" y="7373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18" y="2035"/>
              <a:ext cx="3196" cy="1573"/>
            </a:xfrm>
            <a:custGeom>
              <a:avLst/>
              <a:gdLst>
                <a:gd name="T0" fmla="*/ 47 w 3196"/>
                <a:gd name="T1" fmla="*/ 1573 h 1573"/>
                <a:gd name="T2" fmla="*/ 415 w 3196"/>
                <a:gd name="T3" fmla="*/ 1168 h 1573"/>
                <a:gd name="T4" fmla="*/ 1000 w 3196"/>
                <a:gd name="T5" fmla="*/ 733 h 1573"/>
                <a:gd name="T6" fmla="*/ 1632 w 3196"/>
                <a:gd name="T7" fmla="*/ 374 h 1573"/>
                <a:gd name="T8" fmla="*/ 2006 w 3196"/>
                <a:gd name="T9" fmla="*/ 238 h 1573"/>
                <a:gd name="T10" fmla="*/ 2465 w 3196"/>
                <a:gd name="T11" fmla="*/ 102 h 1573"/>
                <a:gd name="T12" fmla="*/ 2837 w 3196"/>
                <a:gd name="T13" fmla="*/ 58 h 1573"/>
                <a:gd name="T14" fmla="*/ 3196 w 3196"/>
                <a:gd name="T15" fmla="*/ 17 h 1573"/>
                <a:gd name="T16" fmla="*/ 0 w 3196"/>
                <a:gd name="T17" fmla="*/ 0 h 1573"/>
                <a:gd name="T18" fmla="*/ 47 w 3196"/>
                <a:gd name="T1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6" h="1573">
                  <a:moveTo>
                    <a:pt x="47" y="1573"/>
                  </a:moveTo>
                  <a:lnTo>
                    <a:pt x="415" y="1168"/>
                  </a:lnTo>
                  <a:lnTo>
                    <a:pt x="1000" y="733"/>
                  </a:lnTo>
                  <a:lnTo>
                    <a:pt x="1632" y="374"/>
                  </a:lnTo>
                  <a:lnTo>
                    <a:pt x="2006" y="238"/>
                  </a:lnTo>
                  <a:lnTo>
                    <a:pt x="2465" y="102"/>
                  </a:lnTo>
                  <a:lnTo>
                    <a:pt x="2837" y="58"/>
                  </a:lnTo>
                  <a:lnTo>
                    <a:pt x="3196" y="17"/>
                  </a:lnTo>
                  <a:lnTo>
                    <a:pt x="0" y="0"/>
                  </a:lnTo>
                  <a:lnTo>
                    <a:pt x="47" y="1573"/>
                  </a:lnTo>
                  <a:close/>
                </a:path>
              </a:pathLst>
            </a:custGeom>
            <a:solidFill>
              <a:srgbClr val="FFFFFF">
                <a:alpha val="52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6593" y="2025"/>
              <a:ext cx="3127" cy="1530"/>
            </a:xfrm>
            <a:custGeom>
              <a:avLst/>
              <a:gdLst>
                <a:gd name="T0" fmla="*/ 3067 w 3127"/>
                <a:gd name="T1" fmla="*/ 1530 h 1530"/>
                <a:gd name="T2" fmla="*/ 2758 w 3127"/>
                <a:gd name="T3" fmla="*/ 1183 h 1530"/>
                <a:gd name="T4" fmla="*/ 2257 w 3127"/>
                <a:gd name="T5" fmla="*/ 773 h 1530"/>
                <a:gd name="T6" fmla="*/ 1605 w 3127"/>
                <a:gd name="T7" fmla="*/ 405 h 1530"/>
                <a:gd name="T8" fmla="*/ 1228 w 3127"/>
                <a:gd name="T9" fmla="*/ 248 h 1530"/>
                <a:gd name="T10" fmla="*/ 769 w 3127"/>
                <a:gd name="T11" fmla="*/ 112 h 1530"/>
                <a:gd name="T12" fmla="*/ 420 w 3127"/>
                <a:gd name="T13" fmla="*/ 75 h 1530"/>
                <a:gd name="T14" fmla="*/ 0 w 3127"/>
                <a:gd name="T15" fmla="*/ 8 h 1530"/>
                <a:gd name="T16" fmla="*/ 3127 w 3127"/>
                <a:gd name="T17" fmla="*/ 0 h 1530"/>
                <a:gd name="T18" fmla="*/ 3067 w 3127"/>
                <a:gd name="T19" fmla="*/ 153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7" h="1530">
                  <a:moveTo>
                    <a:pt x="3067" y="1530"/>
                  </a:moveTo>
                  <a:lnTo>
                    <a:pt x="2758" y="1183"/>
                  </a:lnTo>
                  <a:lnTo>
                    <a:pt x="2257" y="773"/>
                  </a:lnTo>
                  <a:lnTo>
                    <a:pt x="1605" y="405"/>
                  </a:lnTo>
                  <a:lnTo>
                    <a:pt x="1228" y="248"/>
                  </a:lnTo>
                  <a:lnTo>
                    <a:pt x="769" y="112"/>
                  </a:lnTo>
                  <a:lnTo>
                    <a:pt x="420" y="75"/>
                  </a:lnTo>
                  <a:lnTo>
                    <a:pt x="0" y="8"/>
                  </a:lnTo>
                  <a:lnTo>
                    <a:pt x="3127" y="0"/>
                  </a:lnTo>
                  <a:lnTo>
                    <a:pt x="3067" y="1530"/>
                  </a:lnTo>
                  <a:close/>
                </a:path>
              </a:pathLst>
            </a:custGeom>
            <a:solidFill>
              <a:srgbClr val="FFFFFF">
                <a:alpha val="53999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3459" y="2109"/>
              <a:ext cx="6180" cy="452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8433" y="2069"/>
              <a:ext cx="2346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Аэрофотосхема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5883" y="2171"/>
              <a:ext cx="839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32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H="1">
              <a:off x="8603" y="2562"/>
              <a:ext cx="374" cy="52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7379" y="2688"/>
              <a:ext cx="1285" cy="3937"/>
            </a:xfrm>
            <a:custGeom>
              <a:avLst/>
              <a:gdLst>
                <a:gd name="T0" fmla="*/ 0 w 1285"/>
                <a:gd name="T1" fmla="*/ 3937 h 3937"/>
                <a:gd name="T2" fmla="*/ 190 w 1285"/>
                <a:gd name="T3" fmla="*/ 2169 h 3937"/>
                <a:gd name="T4" fmla="*/ 833 w 1285"/>
                <a:gd name="T5" fmla="*/ 537 h 3937"/>
                <a:gd name="T6" fmla="*/ 1285 w 1285"/>
                <a:gd name="T7" fmla="*/ 0 h 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5" h="3937">
                  <a:moveTo>
                    <a:pt x="0" y="3937"/>
                  </a:moveTo>
                  <a:lnTo>
                    <a:pt x="190" y="2169"/>
                  </a:lnTo>
                  <a:lnTo>
                    <a:pt x="833" y="537"/>
                  </a:lnTo>
                  <a:lnTo>
                    <a:pt x="1285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8" name="Group 14"/>
            <p:cNvGrpSpPr>
              <a:grpSpLocks/>
            </p:cNvGrpSpPr>
            <p:nvPr/>
          </p:nvGrpSpPr>
          <p:grpSpPr bwMode="auto">
            <a:xfrm>
              <a:off x="1956" y="8716"/>
              <a:ext cx="9350" cy="5500"/>
              <a:chOff x="1956" y="8716"/>
              <a:chExt cx="9350" cy="5500"/>
            </a:xfrm>
          </p:grpSpPr>
          <p:pic>
            <p:nvPicPr>
              <p:cNvPr id="2067" name="Picture 1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6" y="8716"/>
                <a:ext cx="9350" cy="5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Rectangle 18"/>
              <p:cNvSpPr>
                <a:spLocks noChangeArrowheads="1"/>
              </p:cNvSpPr>
              <p:nvPr/>
            </p:nvSpPr>
            <p:spPr bwMode="auto">
              <a:xfrm>
                <a:off x="7940" y="8733"/>
                <a:ext cx="2618" cy="30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Rectangle 17"/>
              <p:cNvSpPr>
                <a:spLocks noChangeArrowheads="1"/>
              </p:cNvSpPr>
              <p:nvPr/>
            </p:nvSpPr>
            <p:spPr bwMode="auto">
              <a:xfrm>
                <a:off x="10592" y="8716"/>
                <a:ext cx="629" cy="98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Rectangle 16"/>
              <p:cNvSpPr>
                <a:spLocks noChangeArrowheads="1"/>
              </p:cNvSpPr>
              <p:nvPr/>
            </p:nvSpPr>
            <p:spPr bwMode="auto">
              <a:xfrm>
                <a:off x="8569" y="13731"/>
                <a:ext cx="1751" cy="47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/>
            </p:nvSpPr>
            <p:spPr bwMode="auto">
              <a:xfrm>
                <a:off x="2109" y="12898"/>
                <a:ext cx="1921" cy="49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2109" y="8818"/>
              <a:ext cx="2261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р.Ока и ее пойма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3894" y="9311"/>
              <a:ext cx="527" cy="110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10031" y="9090"/>
              <a:ext cx="833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ЛЭП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 flipH="1">
              <a:off x="9300" y="9532"/>
              <a:ext cx="918" cy="115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H="1">
              <a:off x="8399" y="9481"/>
              <a:ext cx="1717" cy="178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7515" y="2940"/>
              <a:ext cx="1440" cy="3675"/>
            </a:xfrm>
            <a:custGeom>
              <a:avLst/>
              <a:gdLst>
                <a:gd name="T0" fmla="*/ 0 w 1440"/>
                <a:gd name="T1" fmla="*/ 3675 h 3675"/>
                <a:gd name="T2" fmla="*/ 210 w 1440"/>
                <a:gd name="T3" fmla="*/ 1950 h 3675"/>
                <a:gd name="T4" fmla="*/ 1005 w 1440"/>
                <a:gd name="T5" fmla="*/ 390 h 3675"/>
                <a:gd name="T6" fmla="*/ 1440 w 1440"/>
                <a:gd name="T7" fmla="*/ 0 h 3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0" h="3675">
                  <a:moveTo>
                    <a:pt x="0" y="3675"/>
                  </a:moveTo>
                  <a:lnTo>
                    <a:pt x="210" y="1950"/>
                  </a:lnTo>
                  <a:lnTo>
                    <a:pt x="1005" y="390"/>
                  </a:lnTo>
                  <a:lnTo>
                    <a:pt x="1440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047" y="3140"/>
              <a:ext cx="102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р. Ока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8127" y="3735"/>
              <a:ext cx="102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ЛЭП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8280" y="8291"/>
              <a:ext cx="3009" cy="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РЛИ в режиме </a:t>
              </a:r>
              <a:r>
                <a:rPr kumimoji="0" lang="ru-RU" altLang="ru-RU" sz="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ВПКа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Line 4"/>
            <p:cNvSpPr>
              <a:spLocks noChangeShapeType="1"/>
            </p:cNvSpPr>
            <p:nvPr/>
          </p:nvSpPr>
          <p:spPr bwMode="auto">
            <a:xfrm flipH="1">
              <a:off x="9113" y="8716"/>
              <a:ext cx="374" cy="52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2007" y="6761"/>
              <a:ext cx="561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а)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2126" y="13629"/>
              <a:ext cx="561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639" tIns="25820" rIns="51639" bIns="258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б)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ctangle 68"/>
          <p:cNvSpPr>
            <a:spLocks noChangeArrowheads="1"/>
          </p:cNvSpPr>
          <p:nvPr/>
        </p:nvSpPr>
        <p:spPr bwMode="auto">
          <a:xfrm>
            <a:off x="577393" y="4788265"/>
            <a:ext cx="30246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Геометрия обзора и принцип отображения РЛИ в режиме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ВПКа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9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51" name="Group 75"/>
          <p:cNvGrpSpPr>
            <a:grpSpLocks noChangeAspect="1"/>
          </p:cNvGrpSpPr>
          <p:nvPr/>
        </p:nvGrpSpPr>
        <p:grpSpPr bwMode="auto">
          <a:xfrm>
            <a:off x="4537923" y="905517"/>
            <a:ext cx="3284566" cy="4613826"/>
            <a:chOff x="2365" y="1729"/>
            <a:chExt cx="7196" cy="10115"/>
          </a:xfrm>
        </p:grpSpPr>
        <p:sp>
          <p:nvSpPr>
            <p:cNvPr id="2052" name="AutoShape 96"/>
            <p:cNvSpPr>
              <a:spLocks noChangeAspect="1" noChangeArrowheads="1" noTextEdit="1"/>
            </p:cNvSpPr>
            <p:nvPr/>
          </p:nvSpPr>
          <p:spPr bwMode="auto">
            <a:xfrm>
              <a:off x="2365" y="1729"/>
              <a:ext cx="7196" cy="10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53" name="Group 93"/>
            <p:cNvGrpSpPr>
              <a:grpSpLocks/>
            </p:cNvGrpSpPr>
            <p:nvPr/>
          </p:nvGrpSpPr>
          <p:grpSpPr bwMode="auto">
            <a:xfrm>
              <a:off x="2391" y="8258"/>
              <a:ext cx="5229" cy="3463"/>
              <a:chOff x="2391" y="8258"/>
              <a:chExt cx="5229" cy="3463"/>
            </a:xfrm>
          </p:grpSpPr>
          <p:pic>
            <p:nvPicPr>
              <p:cNvPr id="2143" name="Picture 9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1" y="8258"/>
                <a:ext cx="5229" cy="3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70" name="Text Box 94"/>
              <p:cNvSpPr txBox="1">
                <a:spLocks noChangeArrowheads="1"/>
              </p:cNvSpPr>
              <p:nvPr/>
            </p:nvSpPr>
            <p:spPr bwMode="auto">
              <a:xfrm>
                <a:off x="2509" y="11203"/>
                <a:ext cx="430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4892" tIns="27446" rIns="54892" bIns="2744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в)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54" name="Rectangle 92"/>
            <p:cNvSpPr>
              <a:spLocks noChangeArrowheads="1"/>
            </p:cNvSpPr>
            <p:nvPr/>
          </p:nvSpPr>
          <p:spPr bwMode="auto">
            <a:xfrm>
              <a:off x="6039" y="1729"/>
              <a:ext cx="1595" cy="1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55" name="Group 85"/>
            <p:cNvGrpSpPr>
              <a:grpSpLocks/>
            </p:cNvGrpSpPr>
            <p:nvPr/>
          </p:nvGrpSpPr>
          <p:grpSpPr bwMode="auto">
            <a:xfrm>
              <a:off x="2509" y="1729"/>
              <a:ext cx="5132" cy="3426"/>
              <a:chOff x="2509" y="1729"/>
              <a:chExt cx="5132" cy="3426"/>
            </a:xfrm>
          </p:grpSpPr>
          <p:grpSp>
            <p:nvGrpSpPr>
              <p:cNvPr id="2064" name="Group 88"/>
              <p:cNvGrpSpPr>
                <a:grpSpLocks/>
              </p:cNvGrpSpPr>
              <p:nvPr/>
            </p:nvGrpSpPr>
            <p:grpSpPr bwMode="auto">
              <a:xfrm>
                <a:off x="2509" y="1729"/>
                <a:ext cx="5132" cy="3426"/>
                <a:chOff x="2509" y="1729"/>
                <a:chExt cx="5132" cy="3426"/>
              </a:xfrm>
            </p:grpSpPr>
            <p:pic>
              <p:nvPicPr>
                <p:cNvPr id="2139" name="Picture 91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9" y="1729"/>
                  <a:ext cx="5132" cy="34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68" name="Rectangle 90"/>
                <p:cNvSpPr>
                  <a:spLocks noChangeArrowheads="1"/>
                </p:cNvSpPr>
                <p:nvPr/>
              </p:nvSpPr>
              <p:spPr bwMode="auto">
                <a:xfrm>
                  <a:off x="2522" y="4098"/>
                  <a:ext cx="941" cy="66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9" name="Rectangle 89"/>
                <p:cNvSpPr>
                  <a:spLocks noChangeArrowheads="1"/>
                </p:cNvSpPr>
                <p:nvPr/>
              </p:nvSpPr>
              <p:spPr bwMode="auto">
                <a:xfrm>
                  <a:off x="6366" y="4804"/>
                  <a:ext cx="1124" cy="32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065" name="Text Box 87"/>
              <p:cNvSpPr txBox="1">
                <a:spLocks noChangeArrowheads="1"/>
              </p:cNvSpPr>
              <p:nvPr/>
            </p:nvSpPr>
            <p:spPr bwMode="auto">
              <a:xfrm>
                <a:off x="2587" y="4660"/>
                <a:ext cx="432" cy="3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4892" tIns="27446" rIns="54892" bIns="2744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а)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6" name="Freeform 86"/>
              <p:cNvSpPr>
                <a:spLocks/>
              </p:cNvSpPr>
              <p:nvPr/>
            </p:nvSpPr>
            <p:spPr bwMode="auto">
              <a:xfrm>
                <a:off x="4980" y="1965"/>
                <a:ext cx="2549" cy="2329"/>
              </a:xfrm>
              <a:custGeom>
                <a:avLst/>
                <a:gdLst>
                  <a:gd name="T0" fmla="*/ 51 w 3315"/>
                  <a:gd name="T1" fmla="*/ 1784 h 3025"/>
                  <a:gd name="T2" fmla="*/ 0 w 3315"/>
                  <a:gd name="T3" fmla="*/ 17 h 3025"/>
                  <a:gd name="T4" fmla="*/ 374 w 3315"/>
                  <a:gd name="T5" fmla="*/ 0 h 3025"/>
                  <a:gd name="T6" fmla="*/ 794 w 3315"/>
                  <a:gd name="T7" fmla="*/ 44 h 3025"/>
                  <a:gd name="T8" fmla="*/ 1224 w 3315"/>
                  <a:gd name="T9" fmla="*/ 136 h 3025"/>
                  <a:gd name="T10" fmla="*/ 1589 w 3315"/>
                  <a:gd name="T11" fmla="*/ 254 h 3025"/>
                  <a:gd name="T12" fmla="*/ 2023 w 3315"/>
                  <a:gd name="T13" fmla="*/ 408 h 3025"/>
                  <a:gd name="T14" fmla="*/ 2363 w 3315"/>
                  <a:gd name="T15" fmla="*/ 595 h 3025"/>
                  <a:gd name="T16" fmla="*/ 2805 w 3315"/>
                  <a:gd name="T17" fmla="*/ 884 h 3025"/>
                  <a:gd name="T18" fmla="*/ 2992 w 3315"/>
                  <a:gd name="T19" fmla="*/ 1020 h 3025"/>
                  <a:gd name="T20" fmla="*/ 3213 w 3315"/>
                  <a:gd name="T21" fmla="*/ 1224 h 3025"/>
                  <a:gd name="T22" fmla="*/ 3315 w 3315"/>
                  <a:gd name="T23" fmla="*/ 1309 h 3025"/>
                  <a:gd name="T24" fmla="*/ 3315 w 3315"/>
                  <a:gd name="T25" fmla="*/ 2481 h 3025"/>
                  <a:gd name="T26" fmla="*/ 2431 w 3315"/>
                  <a:gd name="T27" fmla="*/ 3025 h 3025"/>
                  <a:gd name="T28" fmla="*/ 2261 w 3315"/>
                  <a:gd name="T29" fmla="*/ 2804 h 3025"/>
                  <a:gd name="T30" fmla="*/ 1989 w 3315"/>
                  <a:gd name="T31" fmla="*/ 2498 h 3025"/>
                  <a:gd name="T32" fmla="*/ 1683 w 3315"/>
                  <a:gd name="T33" fmla="*/ 2260 h 3025"/>
                  <a:gd name="T34" fmla="*/ 1394 w 3315"/>
                  <a:gd name="T35" fmla="*/ 2090 h 3025"/>
                  <a:gd name="T36" fmla="*/ 1088 w 3315"/>
                  <a:gd name="T37" fmla="*/ 1954 h 3025"/>
                  <a:gd name="T38" fmla="*/ 765 w 3315"/>
                  <a:gd name="T39" fmla="*/ 1852 h 3025"/>
                  <a:gd name="T40" fmla="*/ 442 w 3315"/>
                  <a:gd name="T41" fmla="*/ 1801 h 3025"/>
                  <a:gd name="T42" fmla="*/ 51 w 3315"/>
                  <a:gd name="T43" fmla="*/ 1784 h 3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15" h="3025">
                    <a:moveTo>
                      <a:pt x="51" y="1784"/>
                    </a:moveTo>
                    <a:lnTo>
                      <a:pt x="0" y="17"/>
                    </a:lnTo>
                    <a:lnTo>
                      <a:pt x="374" y="0"/>
                    </a:lnTo>
                    <a:lnTo>
                      <a:pt x="794" y="44"/>
                    </a:lnTo>
                    <a:lnTo>
                      <a:pt x="1224" y="136"/>
                    </a:lnTo>
                    <a:lnTo>
                      <a:pt x="1589" y="254"/>
                    </a:lnTo>
                    <a:lnTo>
                      <a:pt x="2023" y="408"/>
                    </a:lnTo>
                    <a:lnTo>
                      <a:pt x="2363" y="595"/>
                    </a:lnTo>
                    <a:lnTo>
                      <a:pt x="2805" y="884"/>
                    </a:lnTo>
                    <a:lnTo>
                      <a:pt x="2992" y="1020"/>
                    </a:lnTo>
                    <a:lnTo>
                      <a:pt x="3213" y="1224"/>
                    </a:lnTo>
                    <a:lnTo>
                      <a:pt x="3315" y="1309"/>
                    </a:lnTo>
                    <a:lnTo>
                      <a:pt x="3315" y="2481"/>
                    </a:lnTo>
                    <a:lnTo>
                      <a:pt x="2431" y="3025"/>
                    </a:lnTo>
                    <a:lnTo>
                      <a:pt x="2261" y="2804"/>
                    </a:lnTo>
                    <a:lnTo>
                      <a:pt x="1989" y="2498"/>
                    </a:lnTo>
                    <a:lnTo>
                      <a:pt x="1683" y="2260"/>
                    </a:lnTo>
                    <a:lnTo>
                      <a:pt x="1394" y="2090"/>
                    </a:lnTo>
                    <a:lnTo>
                      <a:pt x="1088" y="1954"/>
                    </a:lnTo>
                    <a:lnTo>
                      <a:pt x="765" y="1852"/>
                    </a:lnTo>
                    <a:lnTo>
                      <a:pt x="442" y="1801"/>
                    </a:lnTo>
                    <a:lnTo>
                      <a:pt x="51" y="1784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56" name="Group 78"/>
            <p:cNvGrpSpPr>
              <a:grpSpLocks/>
            </p:cNvGrpSpPr>
            <p:nvPr/>
          </p:nvGrpSpPr>
          <p:grpSpPr bwMode="auto">
            <a:xfrm>
              <a:off x="4169" y="5013"/>
              <a:ext cx="5218" cy="3433"/>
              <a:chOff x="4169" y="5013"/>
              <a:chExt cx="5218" cy="3433"/>
            </a:xfrm>
          </p:grpSpPr>
          <p:grpSp>
            <p:nvGrpSpPr>
              <p:cNvPr id="2059" name="Group 81"/>
              <p:cNvGrpSpPr>
                <a:grpSpLocks/>
              </p:cNvGrpSpPr>
              <p:nvPr/>
            </p:nvGrpSpPr>
            <p:grpSpPr bwMode="auto">
              <a:xfrm>
                <a:off x="4169" y="5013"/>
                <a:ext cx="5218" cy="3433"/>
                <a:chOff x="4182" y="5275"/>
                <a:chExt cx="5218" cy="3433"/>
              </a:xfrm>
            </p:grpSpPr>
            <p:pic>
              <p:nvPicPr>
                <p:cNvPr id="2132" name="Picture 84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2" y="5275"/>
                  <a:ext cx="5218" cy="3433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62" name="Rectangle 83"/>
                <p:cNvSpPr>
                  <a:spLocks noChangeArrowheads="1"/>
                </p:cNvSpPr>
                <p:nvPr/>
              </p:nvSpPr>
              <p:spPr bwMode="auto">
                <a:xfrm>
                  <a:off x="4182" y="7709"/>
                  <a:ext cx="1046" cy="64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3" name="Rectangle 82"/>
                <p:cNvSpPr>
                  <a:spLocks noChangeArrowheads="1"/>
                </p:cNvSpPr>
                <p:nvPr/>
              </p:nvSpPr>
              <p:spPr bwMode="auto">
                <a:xfrm>
                  <a:off x="8078" y="8377"/>
                  <a:ext cx="1190" cy="32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060" name="Text Box 80"/>
              <p:cNvSpPr txBox="1">
                <a:spLocks noChangeArrowheads="1"/>
              </p:cNvSpPr>
              <p:nvPr/>
            </p:nvSpPr>
            <p:spPr bwMode="auto">
              <a:xfrm>
                <a:off x="4300" y="7945"/>
                <a:ext cx="432" cy="3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4892" tIns="27446" rIns="54892" bIns="2744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б)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1" name="Rectangle 79"/>
              <p:cNvSpPr>
                <a:spLocks noChangeArrowheads="1"/>
              </p:cNvSpPr>
              <p:nvPr/>
            </p:nvSpPr>
            <p:spPr bwMode="auto">
              <a:xfrm>
                <a:off x="7686" y="5013"/>
                <a:ext cx="1595" cy="18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57" name="AutoShape 77"/>
            <p:cNvSpPr>
              <a:spLocks noChangeArrowheads="1"/>
            </p:cNvSpPr>
            <p:nvPr/>
          </p:nvSpPr>
          <p:spPr bwMode="auto">
            <a:xfrm rot="5796435">
              <a:off x="5103" y="4157"/>
              <a:ext cx="1609" cy="548"/>
            </a:xfrm>
            <a:prstGeom prst="rightArrow">
              <a:avLst>
                <a:gd name="adj1" fmla="val 50000"/>
                <a:gd name="adj2" fmla="val 7340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Text Box 76"/>
            <p:cNvSpPr txBox="1">
              <a:spLocks noChangeArrowheads="1"/>
            </p:cNvSpPr>
            <p:nvPr/>
          </p:nvSpPr>
          <p:spPr bwMode="auto">
            <a:xfrm>
              <a:off x="2496" y="8533"/>
              <a:ext cx="3308" cy="3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4892" tIns="27446" rIns="54892" bIns="274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Аэрофотосхема аэродрома «Раменское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71" name="Rectangle 102"/>
          <p:cNvSpPr>
            <a:spLocks noChangeArrowheads="1"/>
          </p:cNvSpPr>
          <p:nvPr/>
        </p:nvSpPr>
        <p:spPr bwMode="auto">
          <a:xfrm>
            <a:off x="6870453" y="4018695"/>
            <a:ext cx="2105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 использования функции МПМ (укрупнение масштаба) в режиме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ВПКа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87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72520" y="277213"/>
            <a:ext cx="9000000" cy="5340593"/>
          </a:xfrm>
          <a:prstGeom prst="roundRect">
            <a:avLst>
              <a:gd name="adj" fmla="val 1674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520" y="846320"/>
            <a:ext cx="9000000" cy="3809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244408" y="5576849"/>
            <a:ext cx="432048" cy="90000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 </a:t>
            </a:r>
            <a:fld id="{250B7715-470C-4298-8917-5F608D928778}" type="slidenum">
              <a:rPr lang="ru-RU" sz="80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pPr algn="l">
                <a:defRPr/>
              </a:pPr>
              <a:t>5</a:t>
            </a:fld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стр. 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Garamond" pitchFamily="18" charset="0"/>
            </a:endParaRPr>
          </a:p>
        </p:txBody>
      </p:sp>
      <p:sp>
        <p:nvSpPr>
          <p:cNvPr id="2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788024" y="5576850"/>
            <a:ext cx="3456384" cy="90000"/>
          </a:xfrm>
          <a:solidFill>
            <a:schemeClr val="bg1"/>
          </a:solidFill>
        </p:spPr>
        <p:txBody>
          <a:bodyPr/>
          <a:lstStyle/>
          <a:p>
            <a:pPr algn="r">
              <a:defRPr/>
            </a:pP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  2017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-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АО «Корпорация «Фазотрон-НИИР»  -  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www.phazotron.com - 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Garamond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13986" r="25060" b="67222"/>
          <a:stretch/>
        </p:blipFill>
        <p:spPr>
          <a:xfrm>
            <a:off x="7923384" y="337222"/>
            <a:ext cx="1075766" cy="531997"/>
          </a:xfrm>
          <a:prstGeom prst="rect">
            <a:avLst/>
          </a:prstGeom>
        </p:spPr>
      </p:pic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Group 1"/>
          <p:cNvGrpSpPr>
            <a:grpSpLocks noChangeAspect="1"/>
          </p:cNvGrpSpPr>
          <p:nvPr/>
        </p:nvGrpSpPr>
        <p:grpSpPr bwMode="auto">
          <a:xfrm>
            <a:off x="2950958" y="944597"/>
            <a:ext cx="3492500" cy="4165600"/>
            <a:chOff x="2357" y="2331"/>
            <a:chExt cx="6645" cy="7931"/>
          </a:xfrm>
        </p:grpSpPr>
        <p:sp>
          <p:nvSpPr>
            <p:cNvPr id="10" name="AutoShape 39"/>
            <p:cNvSpPr>
              <a:spLocks noChangeAspect="1" noChangeArrowheads="1" noTextEdit="1"/>
            </p:cNvSpPr>
            <p:nvPr/>
          </p:nvSpPr>
          <p:spPr bwMode="auto">
            <a:xfrm>
              <a:off x="2357" y="2331"/>
              <a:ext cx="6645" cy="7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10" name="Picture 38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" y="2488"/>
              <a:ext cx="3278" cy="4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9" name="Picture 37"/>
            <p:cNvPicPr>
              <a:picLocks noChangeAspect="1" noChangeArrowheads="1"/>
            </p:cNvPicPr>
            <p:nvPr/>
          </p:nvPicPr>
          <p:blipFill>
            <a:blip r:embed="rId5">
              <a:lum brigh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6861"/>
              <a:ext cx="4799" cy="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36"/>
            <p:cNvSpPr>
              <a:spLocks noChangeShapeType="1"/>
            </p:cNvSpPr>
            <p:nvPr/>
          </p:nvSpPr>
          <p:spPr bwMode="auto">
            <a:xfrm flipH="1" flipV="1">
              <a:off x="3115" y="2527"/>
              <a:ext cx="11" cy="32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35"/>
            <p:cNvSpPr>
              <a:spLocks noChangeArrowheads="1"/>
            </p:cNvSpPr>
            <p:nvPr/>
          </p:nvSpPr>
          <p:spPr bwMode="auto">
            <a:xfrm rot="1895729">
              <a:off x="4582" y="2957"/>
              <a:ext cx="393" cy="4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auto">
            <a:xfrm rot="2462777">
              <a:off x="4486" y="2331"/>
              <a:ext cx="531" cy="17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 flipV="1">
              <a:off x="3103" y="2493"/>
              <a:ext cx="2299" cy="25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flipV="1">
              <a:off x="3115" y="2366"/>
              <a:ext cx="1998" cy="48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 flipH="1">
              <a:off x="3115" y="3024"/>
              <a:ext cx="1443" cy="4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 flipH="1">
              <a:off x="3126" y="3290"/>
              <a:ext cx="1895" cy="39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V="1">
              <a:off x="3115" y="2989"/>
              <a:ext cx="1455" cy="2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 flipV="1">
              <a:off x="3115" y="3394"/>
              <a:ext cx="1836" cy="1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3091" y="6404"/>
              <a:ext cx="2236" cy="8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3115" y="2493"/>
              <a:ext cx="589" cy="25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rc 25"/>
            <p:cNvSpPr>
              <a:spLocks/>
            </p:cNvSpPr>
            <p:nvPr/>
          </p:nvSpPr>
          <p:spPr bwMode="auto">
            <a:xfrm>
              <a:off x="3103" y="2967"/>
              <a:ext cx="485" cy="2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5355"/>
                <a:gd name="T1" fmla="*/ 0 h 21600"/>
                <a:gd name="T2" fmla="*/ 5355 w 5355"/>
                <a:gd name="T3" fmla="*/ 674 h 21600"/>
                <a:gd name="T4" fmla="*/ 0 w 53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55" h="21600" fill="none" extrusionOk="0">
                  <a:moveTo>
                    <a:pt x="-1" y="0"/>
                  </a:moveTo>
                  <a:cubicBezTo>
                    <a:pt x="1806" y="0"/>
                    <a:pt x="3605" y="226"/>
                    <a:pt x="5354" y="674"/>
                  </a:cubicBezTo>
                </a:path>
                <a:path w="5355" h="21600" stroke="0" extrusionOk="0">
                  <a:moveTo>
                    <a:pt x="-1" y="0"/>
                  </a:moveTo>
                  <a:cubicBezTo>
                    <a:pt x="1806" y="0"/>
                    <a:pt x="3605" y="226"/>
                    <a:pt x="5354" y="6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Arc 24"/>
            <p:cNvSpPr>
              <a:spLocks/>
            </p:cNvSpPr>
            <p:nvPr/>
          </p:nvSpPr>
          <p:spPr bwMode="auto">
            <a:xfrm>
              <a:off x="3091" y="6018"/>
              <a:ext cx="1066" cy="1258"/>
            </a:xfrm>
            <a:custGeom>
              <a:avLst/>
              <a:gdLst>
                <a:gd name="G0" fmla="+- 0 0 0"/>
                <a:gd name="G1" fmla="+- 21589 0 0"/>
                <a:gd name="G2" fmla="+- 21600 0 0"/>
                <a:gd name="T0" fmla="*/ 681 w 19998"/>
                <a:gd name="T1" fmla="*/ 0 h 21589"/>
                <a:gd name="T2" fmla="*/ 19998 w 19998"/>
                <a:gd name="T3" fmla="*/ 13426 h 21589"/>
                <a:gd name="T4" fmla="*/ 0 w 19998"/>
                <a:gd name="T5" fmla="*/ 21589 h 2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98" h="21589" fill="none" extrusionOk="0">
                  <a:moveTo>
                    <a:pt x="681" y="-1"/>
                  </a:moveTo>
                  <a:cubicBezTo>
                    <a:pt x="9206" y="268"/>
                    <a:pt x="16774" y="5529"/>
                    <a:pt x="19998" y="13425"/>
                  </a:cubicBezTo>
                </a:path>
                <a:path w="19998" h="21589" stroke="0" extrusionOk="0">
                  <a:moveTo>
                    <a:pt x="681" y="-1"/>
                  </a:moveTo>
                  <a:cubicBezTo>
                    <a:pt x="9206" y="268"/>
                    <a:pt x="16774" y="5529"/>
                    <a:pt x="19998" y="13425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126" y="2584"/>
              <a:ext cx="600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217" tIns="29108" rIns="58217" bIns="291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</a:t>
              </a:r>
              <a:r>
                <a:rPr kumimoji="0" lang="ru-RU" altLang="ru-RU" sz="8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3913" y="6230"/>
              <a:ext cx="60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217" tIns="29108" rIns="58217" bIns="291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60</a:t>
              </a:r>
              <a:r>
                <a:rPr kumimoji="0" lang="ru-RU" altLang="ru-RU" sz="8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>
              <a:off x="3126" y="5808"/>
              <a:ext cx="0" cy="1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403" y="2470"/>
              <a:ext cx="68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217" tIns="29108" rIns="58217" bIns="291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r>
                <a:rPr kumimoji="0" lang="en-US" altLang="ru-RU" sz="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</a:t>
              </a:r>
              <a:r>
                <a:rPr kumimoji="0" lang="en-US" alt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км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2449" y="2909"/>
              <a:ext cx="58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217" tIns="29108" rIns="58217" bIns="291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128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2496" y="4909"/>
              <a:ext cx="58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217" tIns="29108" rIns="58217" bIns="291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64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2496" y="6295"/>
              <a:ext cx="58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217" tIns="29108" rIns="58217" bIns="291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32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AutoShape 16"/>
            <p:cNvSpPr>
              <a:spLocks noChangeArrowheads="1"/>
            </p:cNvSpPr>
            <p:nvPr/>
          </p:nvSpPr>
          <p:spPr bwMode="auto">
            <a:xfrm rot="1697902">
              <a:off x="4924" y="3314"/>
              <a:ext cx="859" cy="37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2634" y="7820"/>
              <a:ext cx="3048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8217" tIns="29108" rIns="58217" bIns="291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Аэрофотосхема, Волжская ГЭС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AutoShape 14"/>
            <p:cNvSpPr>
              <a:spLocks noChangeArrowheads="1"/>
            </p:cNvSpPr>
            <p:nvPr/>
          </p:nvSpPr>
          <p:spPr bwMode="auto">
            <a:xfrm rot="-4963002">
              <a:off x="6634" y="6081"/>
              <a:ext cx="1726" cy="963"/>
            </a:xfrm>
            <a:prstGeom prst="rightArrow">
              <a:avLst>
                <a:gd name="adj1" fmla="val 50000"/>
                <a:gd name="adj2" fmla="val 4480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0" name="Group 8"/>
            <p:cNvGrpSpPr>
              <a:grpSpLocks noChangeAspect="1"/>
            </p:cNvGrpSpPr>
            <p:nvPr/>
          </p:nvGrpSpPr>
          <p:grpSpPr bwMode="auto">
            <a:xfrm>
              <a:off x="2911" y="5879"/>
              <a:ext cx="432" cy="582"/>
              <a:chOff x="9113" y="6251"/>
              <a:chExt cx="935" cy="1258"/>
            </a:xfrm>
          </p:grpSpPr>
          <p:sp>
            <p:nvSpPr>
              <p:cNvPr id="47" name="Line 13"/>
              <p:cNvSpPr>
                <a:spLocks noChangeAspect="1" noChangeShapeType="1"/>
              </p:cNvSpPr>
              <p:nvPr/>
            </p:nvSpPr>
            <p:spPr bwMode="auto">
              <a:xfrm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1"/>
              <p:cNvSpPr>
                <a:spLocks noChangeAspect="1"/>
              </p:cNvSpPr>
              <p:nvPr/>
            </p:nvSpPr>
            <p:spPr bwMode="auto">
              <a:xfrm>
                <a:off x="9470" y="6336"/>
                <a:ext cx="221" cy="1070"/>
              </a:xfrm>
              <a:custGeom>
                <a:avLst/>
                <a:gdLst>
                  <a:gd name="T0" fmla="*/ 0 w 221"/>
                  <a:gd name="T1" fmla="*/ 102 h 1071"/>
                  <a:gd name="T2" fmla="*/ 34 w 221"/>
                  <a:gd name="T3" fmla="*/ 0 h 1071"/>
                  <a:gd name="T4" fmla="*/ 187 w 221"/>
                  <a:gd name="T5" fmla="*/ 0 h 1071"/>
                  <a:gd name="T6" fmla="*/ 221 w 221"/>
                  <a:gd name="T7" fmla="*/ 85 h 1071"/>
                  <a:gd name="T8" fmla="*/ 221 w 221"/>
                  <a:gd name="T9" fmla="*/ 425 h 1071"/>
                  <a:gd name="T10" fmla="*/ 153 w 221"/>
                  <a:gd name="T11" fmla="*/ 663 h 1071"/>
                  <a:gd name="T12" fmla="*/ 136 w 221"/>
                  <a:gd name="T13" fmla="*/ 1071 h 1071"/>
                  <a:gd name="T14" fmla="*/ 85 w 221"/>
                  <a:gd name="T15" fmla="*/ 1071 h 1071"/>
                  <a:gd name="T16" fmla="*/ 68 w 221"/>
                  <a:gd name="T17" fmla="*/ 663 h 1071"/>
                  <a:gd name="T18" fmla="*/ 0 w 221"/>
                  <a:gd name="T19" fmla="*/ 442 h 1071"/>
                  <a:gd name="T20" fmla="*/ 0 w 221"/>
                  <a:gd name="T21" fmla="*/ 102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1071">
                    <a:moveTo>
                      <a:pt x="0" y="102"/>
                    </a:moveTo>
                    <a:lnTo>
                      <a:pt x="34" y="0"/>
                    </a:lnTo>
                    <a:lnTo>
                      <a:pt x="187" y="0"/>
                    </a:lnTo>
                    <a:lnTo>
                      <a:pt x="221" y="85"/>
                    </a:lnTo>
                    <a:lnTo>
                      <a:pt x="221" y="425"/>
                    </a:lnTo>
                    <a:lnTo>
                      <a:pt x="153" y="663"/>
                    </a:lnTo>
                    <a:lnTo>
                      <a:pt x="136" y="1071"/>
                    </a:lnTo>
                    <a:lnTo>
                      <a:pt x="85" y="1071"/>
                    </a:lnTo>
                    <a:lnTo>
                      <a:pt x="68" y="663"/>
                    </a:lnTo>
                    <a:lnTo>
                      <a:pt x="0" y="44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10"/>
              <p:cNvSpPr>
                <a:spLocks noChangeAspect="1" noChangeShapeType="1"/>
              </p:cNvSpPr>
              <p:nvPr/>
            </p:nvSpPr>
            <p:spPr bwMode="auto">
              <a:xfrm>
                <a:off x="9674" y="7254"/>
                <a:ext cx="1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9"/>
              <p:cNvSpPr>
                <a:spLocks noChangeAspect="1" noChangeShapeType="1"/>
              </p:cNvSpPr>
              <p:nvPr/>
            </p:nvSpPr>
            <p:spPr bwMode="auto">
              <a:xfrm>
                <a:off x="9606" y="7373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" name="Group 2"/>
            <p:cNvGrpSpPr>
              <a:grpSpLocks noChangeAspect="1"/>
            </p:cNvGrpSpPr>
            <p:nvPr/>
          </p:nvGrpSpPr>
          <p:grpSpPr bwMode="auto">
            <a:xfrm>
              <a:off x="2911" y="7127"/>
              <a:ext cx="432" cy="582"/>
              <a:chOff x="9113" y="6251"/>
              <a:chExt cx="935" cy="1258"/>
            </a:xfrm>
          </p:grpSpPr>
          <p:sp>
            <p:nvSpPr>
              <p:cNvPr id="42" name="Line 7"/>
              <p:cNvSpPr>
                <a:spLocks noChangeAspect="1" noChangeShapeType="1"/>
              </p:cNvSpPr>
              <p:nvPr/>
            </p:nvSpPr>
            <p:spPr bwMode="auto">
              <a:xfrm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Line 6"/>
              <p:cNvSpPr>
                <a:spLocks noChangeAspect="1" noChangeShapeType="1"/>
              </p:cNvSpPr>
              <p:nvPr/>
            </p:nvSpPr>
            <p:spPr bwMode="auto">
              <a:xfrm flipH="1"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5"/>
              <p:cNvSpPr>
                <a:spLocks noChangeAspect="1"/>
              </p:cNvSpPr>
              <p:nvPr/>
            </p:nvSpPr>
            <p:spPr bwMode="auto">
              <a:xfrm>
                <a:off x="9470" y="6336"/>
                <a:ext cx="221" cy="1070"/>
              </a:xfrm>
              <a:custGeom>
                <a:avLst/>
                <a:gdLst>
                  <a:gd name="T0" fmla="*/ 0 w 221"/>
                  <a:gd name="T1" fmla="*/ 102 h 1071"/>
                  <a:gd name="T2" fmla="*/ 34 w 221"/>
                  <a:gd name="T3" fmla="*/ 0 h 1071"/>
                  <a:gd name="T4" fmla="*/ 187 w 221"/>
                  <a:gd name="T5" fmla="*/ 0 h 1071"/>
                  <a:gd name="T6" fmla="*/ 221 w 221"/>
                  <a:gd name="T7" fmla="*/ 85 h 1071"/>
                  <a:gd name="T8" fmla="*/ 221 w 221"/>
                  <a:gd name="T9" fmla="*/ 425 h 1071"/>
                  <a:gd name="T10" fmla="*/ 153 w 221"/>
                  <a:gd name="T11" fmla="*/ 663 h 1071"/>
                  <a:gd name="T12" fmla="*/ 136 w 221"/>
                  <a:gd name="T13" fmla="*/ 1071 h 1071"/>
                  <a:gd name="T14" fmla="*/ 85 w 221"/>
                  <a:gd name="T15" fmla="*/ 1071 h 1071"/>
                  <a:gd name="T16" fmla="*/ 68 w 221"/>
                  <a:gd name="T17" fmla="*/ 663 h 1071"/>
                  <a:gd name="T18" fmla="*/ 0 w 221"/>
                  <a:gd name="T19" fmla="*/ 442 h 1071"/>
                  <a:gd name="T20" fmla="*/ 0 w 221"/>
                  <a:gd name="T21" fmla="*/ 102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1071">
                    <a:moveTo>
                      <a:pt x="0" y="102"/>
                    </a:moveTo>
                    <a:lnTo>
                      <a:pt x="34" y="0"/>
                    </a:lnTo>
                    <a:lnTo>
                      <a:pt x="187" y="0"/>
                    </a:lnTo>
                    <a:lnTo>
                      <a:pt x="221" y="85"/>
                    </a:lnTo>
                    <a:lnTo>
                      <a:pt x="221" y="425"/>
                    </a:lnTo>
                    <a:lnTo>
                      <a:pt x="153" y="663"/>
                    </a:lnTo>
                    <a:lnTo>
                      <a:pt x="136" y="1071"/>
                    </a:lnTo>
                    <a:lnTo>
                      <a:pt x="85" y="1071"/>
                    </a:lnTo>
                    <a:lnTo>
                      <a:pt x="68" y="663"/>
                    </a:lnTo>
                    <a:lnTo>
                      <a:pt x="0" y="44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4"/>
              <p:cNvSpPr>
                <a:spLocks noChangeAspect="1" noChangeShapeType="1"/>
              </p:cNvSpPr>
              <p:nvPr/>
            </p:nvSpPr>
            <p:spPr bwMode="auto">
              <a:xfrm>
                <a:off x="9674" y="7254"/>
                <a:ext cx="1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Line 3"/>
              <p:cNvSpPr>
                <a:spLocks noChangeAspect="1" noChangeShapeType="1"/>
              </p:cNvSpPr>
              <p:nvPr/>
            </p:nvSpPr>
            <p:spPr bwMode="auto">
              <a:xfrm>
                <a:off x="9606" y="7373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3301680" y="4914954"/>
            <a:ext cx="33123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Геометрия обзора и принцип отображения РЛИ в режиме ВР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520" y="372761"/>
            <a:ext cx="795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Геометрия РЛИ и принципы отображения </a:t>
            </a:r>
            <a:endParaRPr lang="ru-RU" b="1" dirty="0">
              <a:solidFill>
                <a:srgbClr val="000066"/>
              </a:solidFill>
              <a:latin typeface="Arial Cyr" pitchFamily="34" charset="0"/>
              <a:cs typeface="Arial Cy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34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72520" y="277213"/>
            <a:ext cx="9000000" cy="5340593"/>
          </a:xfrm>
          <a:prstGeom prst="roundRect">
            <a:avLst>
              <a:gd name="adj" fmla="val 1674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520" y="846320"/>
            <a:ext cx="9000000" cy="3809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20" y="372761"/>
            <a:ext cx="795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410389"/>
            <a:ext cx="795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99"/>
                </a:solidFill>
                <a:latin typeface="Arial Narrow" pitchFamily="34" charset="0"/>
                <a:cs typeface="Arial Cyr" pitchFamily="34" charset="0"/>
              </a:rPr>
              <a:t>ПЕРСПЕКТИВНЫЕ РЕЖИМЫ РАБОТЫ</a:t>
            </a:r>
          </a:p>
        </p:txBody>
      </p:sp>
      <p:sp>
        <p:nvSpPr>
          <p:cNvPr id="2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244408" y="5576849"/>
            <a:ext cx="432048" cy="90000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 </a:t>
            </a:r>
            <a:fld id="{250B7715-470C-4298-8917-5F608D928778}" type="slidenum">
              <a:rPr lang="ru-RU" sz="80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pPr algn="l">
                <a:defRPr/>
              </a:pPr>
              <a:t>6</a:t>
            </a:fld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стр. 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Garamond" pitchFamily="18" charset="0"/>
            </a:endParaRPr>
          </a:p>
        </p:txBody>
      </p:sp>
      <p:sp>
        <p:nvSpPr>
          <p:cNvPr id="2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788024" y="5576850"/>
            <a:ext cx="3456384" cy="90000"/>
          </a:xfrm>
          <a:solidFill>
            <a:schemeClr val="bg1"/>
          </a:solidFill>
        </p:spPr>
        <p:txBody>
          <a:bodyPr/>
          <a:lstStyle/>
          <a:p>
            <a:pPr algn="r">
              <a:defRPr/>
            </a:pP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  2017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-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АО «Корпорация «Фазотрон-НИИР»  -  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www.phazotron.com - 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Garamond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13986" r="25060" b="67222"/>
          <a:stretch/>
        </p:blipFill>
        <p:spPr>
          <a:xfrm>
            <a:off x="7923384" y="304967"/>
            <a:ext cx="1075766" cy="531997"/>
          </a:xfrm>
          <a:prstGeom prst="rect">
            <a:avLst/>
          </a:prstGeom>
        </p:spPr>
      </p:pic>
      <p:grpSp>
        <p:nvGrpSpPr>
          <p:cNvPr id="4" name="Group 29"/>
          <p:cNvGrpSpPr>
            <a:grpSpLocks noChangeAspect="1"/>
          </p:cNvGrpSpPr>
          <p:nvPr/>
        </p:nvGrpSpPr>
        <p:grpSpPr bwMode="auto">
          <a:xfrm>
            <a:off x="632060" y="1326077"/>
            <a:ext cx="3851919" cy="2819254"/>
            <a:chOff x="2359" y="2986"/>
            <a:chExt cx="7393" cy="5412"/>
          </a:xfrm>
        </p:grpSpPr>
        <p:sp>
          <p:nvSpPr>
            <p:cNvPr id="6" name="AutoShape 113"/>
            <p:cNvSpPr>
              <a:spLocks noChangeAspect="1" noChangeArrowheads="1" noTextEdit="1"/>
            </p:cNvSpPr>
            <p:nvPr/>
          </p:nvSpPr>
          <p:spPr bwMode="auto">
            <a:xfrm>
              <a:off x="2359" y="3142"/>
              <a:ext cx="7393" cy="5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2668" y="2986"/>
              <a:ext cx="6837" cy="5412"/>
              <a:chOff x="2668" y="2986"/>
              <a:chExt cx="6837" cy="5412"/>
            </a:xfrm>
          </p:grpSpPr>
          <p:pic>
            <p:nvPicPr>
              <p:cNvPr id="4208" name="Picture 1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3" y="3179"/>
                <a:ext cx="3382" cy="5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2668" y="3230"/>
                <a:ext cx="3416" cy="5165"/>
                <a:chOff x="2682" y="3225"/>
                <a:chExt cx="3415" cy="5165"/>
              </a:xfrm>
            </p:grpSpPr>
            <p:pic>
              <p:nvPicPr>
                <p:cNvPr id="4207" name="Picture 11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2" y="3225"/>
                  <a:ext cx="3319" cy="51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2" name="Group 108"/>
                <p:cNvGrpSpPr>
                  <a:grpSpLocks noChangeAspect="1"/>
                </p:cNvGrpSpPr>
                <p:nvPr/>
              </p:nvGrpSpPr>
              <p:grpSpPr bwMode="auto">
                <a:xfrm rot="975612">
                  <a:off x="2919" y="3588"/>
                  <a:ext cx="347" cy="128"/>
                  <a:chOff x="924" y="3072"/>
                  <a:chExt cx="234" cy="84"/>
                </a:xfrm>
              </p:grpSpPr>
              <p:sp>
                <p:nvSpPr>
                  <p:cNvPr id="4226" name="AutoShap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27" name="Line 10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105"/>
                <p:cNvGrpSpPr>
                  <a:grpSpLocks noChangeAspect="1"/>
                </p:cNvGrpSpPr>
                <p:nvPr/>
              </p:nvGrpSpPr>
              <p:grpSpPr bwMode="auto">
                <a:xfrm rot="1032965">
                  <a:off x="3377" y="3834"/>
                  <a:ext cx="345" cy="130"/>
                  <a:chOff x="924" y="3072"/>
                  <a:chExt cx="234" cy="84"/>
                </a:xfrm>
              </p:grpSpPr>
              <p:sp>
                <p:nvSpPr>
                  <p:cNvPr id="4224" name="AutoShap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25" name="Line 10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102"/>
                <p:cNvGrpSpPr>
                  <a:grpSpLocks noChangeAspect="1"/>
                </p:cNvGrpSpPr>
                <p:nvPr/>
              </p:nvGrpSpPr>
              <p:grpSpPr bwMode="auto">
                <a:xfrm rot="11964359">
                  <a:off x="3261" y="3684"/>
                  <a:ext cx="346" cy="130"/>
                  <a:chOff x="924" y="3072"/>
                  <a:chExt cx="234" cy="84"/>
                </a:xfrm>
              </p:grpSpPr>
              <p:sp>
                <p:nvSpPr>
                  <p:cNvPr id="4222" name="AutoShap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23" name="Line 10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99"/>
                <p:cNvGrpSpPr>
                  <a:grpSpLocks noChangeAspect="1"/>
                </p:cNvGrpSpPr>
                <p:nvPr/>
              </p:nvGrpSpPr>
              <p:grpSpPr bwMode="auto">
                <a:xfrm rot="2113055">
                  <a:off x="3597" y="4034"/>
                  <a:ext cx="345" cy="128"/>
                  <a:chOff x="924" y="3072"/>
                  <a:chExt cx="234" cy="84"/>
                </a:xfrm>
              </p:grpSpPr>
              <p:sp>
                <p:nvSpPr>
                  <p:cNvPr id="4220" name="AutoShap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21" name="Line 10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96"/>
                <p:cNvGrpSpPr>
                  <a:grpSpLocks noChangeAspect="1"/>
                </p:cNvGrpSpPr>
                <p:nvPr/>
              </p:nvGrpSpPr>
              <p:grpSpPr bwMode="auto">
                <a:xfrm rot="-4150443">
                  <a:off x="3506" y="4248"/>
                  <a:ext cx="361" cy="124"/>
                  <a:chOff x="924" y="3072"/>
                  <a:chExt cx="234" cy="84"/>
                </a:xfrm>
              </p:grpSpPr>
              <p:sp>
                <p:nvSpPr>
                  <p:cNvPr id="4218" name="AutoShap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19" name="Line 9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93"/>
                <p:cNvGrpSpPr>
                  <a:grpSpLocks noChangeAspect="1"/>
                </p:cNvGrpSpPr>
                <p:nvPr/>
              </p:nvGrpSpPr>
              <p:grpSpPr bwMode="auto">
                <a:xfrm rot="-4091916">
                  <a:off x="3656" y="3968"/>
                  <a:ext cx="361" cy="125"/>
                  <a:chOff x="924" y="3072"/>
                  <a:chExt cx="234" cy="84"/>
                </a:xfrm>
              </p:grpSpPr>
              <p:sp>
                <p:nvSpPr>
                  <p:cNvPr id="4216" name="AutoShap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17" name="Line 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90"/>
                <p:cNvGrpSpPr>
                  <a:grpSpLocks noChangeAspect="1"/>
                </p:cNvGrpSpPr>
                <p:nvPr/>
              </p:nvGrpSpPr>
              <p:grpSpPr bwMode="auto">
                <a:xfrm rot="1520771">
                  <a:off x="3839" y="4178"/>
                  <a:ext cx="346" cy="128"/>
                  <a:chOff x="924" y="3072"/>
                  <a:chExt cx="234" cy="84"/>
                </a:xfrm>
              </p:grpSpPr>
              <p:sp>
                <p:nvSpPr>
                  <p:cNvPr id="4214" name="AutoShap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15" name="Line 9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87"/>
                <p:cNvGrpSpPr>
                  <a:grpSpLocks noChangeAspect="1"/>
                </p:cNvGrpSpPr>
                <p:nvPr/>
              </p:nvGrpSpPr>
              <p:grpSpPr bwMode="auto">
                <a:xfrm rot="2179610">
                  <a:off x="3301" y="5674"/>
                  <a:ext cx="345" cy="129"/>
                  <a:chOff x="924" y="3072"/>
                  <a:chExt cx="234" cy="84"/>
                </a:xfrm>
              </p:grpSpPr>
              <p:sp>
                <p:nvSpPr>
                  <p:cNvPr id="4212" name="AutoShap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13" name="Line 8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84"/>
                <p:cNvGrpSpPr>
                  <a:grpSpLocks noChangeAspect="1"/>
                </p:cNvGrpSpPr>
                <p:nvPr/>
              </p:nvGrpSpPr>
              <p:grpSpPr bwMode="auto">
                <a:xfrm rot="3299702">
                  <a:off x="2596" y="4656"/>
                  <a:ext cx="361" cy="124"/>
                  <a:chOff x="924" y="3072"/>
                  <a:chExt cx="234" cy="84"/>
                </a:xfrm>
              </p:grpSpPr>
              <p:sp>
                <p:nvSpPr>
                  <p:cNvPr id="4210" name="AutoShap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11" name="Line 8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81"/>
                <p:cNvGrpSpPr>
                  <a:grpSpLocks noChangeAspect="1"/>
                </p:cNvGrpSpPr>
                <p:nvPr/>
              </p:nvGrpSpPr>
              <p:grpSpPr bwMode="auto">
                <a:xfrm rot="13905970">
                  <a:off x="3662" y="5982"/>
                  <a:ext cx="362" cy="124"/>
                  <a:chOff x="924" y="3072"/>
                  <a:chExt cx="234" cy="84"/>
                </a:xfrm>
              </p:grpSpPr>
              <p:sp>
                <p:nvSpPr>
                  <p:cNvPr id="4206" name="AutoShap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09" name="Line 8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78"/>
                <p:cNvGrpSpPr>
                  <a:grpSpLocks noChangeAspect="1"/>
                </p:cNvGrpSpPr>
                <p:nvPr/>
              </p:nvGrpSpPr>
              <p:grpSpPr bwMode="auto">
                <a:xfrm rot="2572734">
                  <a:off x="3731" y="5655"/>
                  <a:ext cx="345" cy="130"/>
                  <a:chOff x="924" y="3072"/>
                  <a:chExt cx="234" cy="84"/>
                </a:xfrm>
              </p:grpSpPr>
              <p:sp>
                <p:nvSpPr>
                  <p:cNvPr id="4204" name="AutoShap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05" name="Line 7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75"/>
                <p:cNvGrpSpPr>
                  <a:grpSpLocks noChangeAspect="1"/>
                </p:cNvGrpSpPr>
                <p:nvPr/>
              </p:nvGrpSpPr>
              <p:grpSpPr bwMode="auto">
                <a:xfrm rot="-8987110">
                  <a:off x="5167" y="7074"/>
                  <a:ext cx="347" cy="128"/>
                  <a:chOff x="924" y="3072"/>
                  <a:chExt cx="234" cy="84"/>
                </a:xfrm>
              </p:grpSpPr>
              <p:sp>
                <p:nvSpPr>
                  <p:cNvPr id="4202" name="AutoShap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03" name="Line 7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72"/>
                <p:cNvGrpSpPr>
                  <a:grpSpLocks noChangeAspect="1"/>
                </p:cNvGrpSpPr>
                <p:nvPr/>
              </p:nvGrpSpPr>
              <p:grpSpPr bwMode="auto">
                <a:xfrm rot="2758261">
                  <a:off x="4956" y="6767"/>
                  <a:ext cx="360" cy="124"/>
                  <a:chOff x="924" y="3072"/>
                  <a:chExt cx="234" cy="84"/>
                </a:xfrm>
              </p:grpSpPr>
              <p:sp>
                <p:nvSpPr>
                  <p:cNvPr id="4200" name="AutoShap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01" name="Line 7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69"/>
                <p:cNvGrpSpPr>
                  <a:grpSpLocks noChangeAspect="1"/>
                </p:cNvGrpSpPr>
                <p:nvPr/>
              </p:nvGrpSpPr>
              <p:grpSpPr bwMode="auto">
                <a:xfrm rot="3687297">
                  <a:off x="5160" y="6785"/>
                  <a:ext cx="362" cy="125"/>
                  <a:chOff x="924" y="3072"/>
                  <a:chExt cx="234" cy="84"/>
                </a:xfrm>
              </p:grpSpPr>
              <p:sp>
                <p:nvSpPr>
                  <p:cNvPr id="4198" name="AutoShap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99" name="Line 7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Group 66"/>
                <p:cNvGrpSpPr>
                  <a:grpSpLocks noChangeAspect="1"/>
                </p:cNvGrpSpPr>
                <p:nvPr/>
              </p:nvGrpSpPr>
              <p:grpSpPr bwMode="auto">
                <a:xfrm rot="1885774">
                  <a:off x="3915" y="5877"/>
                  <a:ext cx="346" cy="130"/>
                  <a:chOff x="924" y="3072"/>
                  <a:chExt cx="234" cy="84"/>
                </a:xfrm>
              </p:grpSpPr>
              <p:sp>
                <p:nvSpPr>
                  <p:cNvPr id="4196" name="AutoShap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97" name="Line 6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Group 63"/>
                <p:cNvGrpSpPr>
                  <a:grpSpLocks noChangeAspect="1"/>
                </p:cNvGrpSpPr>
                <p:nvPr/>
              </p:nvGrpSpPr>
              <p:grpSpPr bwMode="auto">
                <a:xfrm rot="1233363">
                  <a:off x="4646" y="4613"/>
                  <a:ext cx="345" cy="130"/>
                  <a:chOff x="924" y="3072"/>
                  <a:chExt cx="234" cy="84"/>
                </a:xfrm>
              </p:grpSpPr>
              <p:sp>
                <p:nvSpPr>
                  <p:cNvPr id="4194" name="AutoShap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95" name="Line 6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60"/>
                <p:cNvGrpSpPr>
                  <a:grpSpLocks noChangeAspect="1"/>
                </p:cNvGrpSpPr>
                <p:nvPr/>
              </p:nvGrpSpPr>
              <p:grpSpPr bwMode="auto">
                <a:xfrm rot="13094030">
                  <a:off x="5752" y="7318"/>
                  <a:ext cx="345" cy="126"/>
                  <a:chOff x="924" y="3072"/>
                  <a:chExt cx="234" cy="84"/>
                </a:xfrm>
              </p:grpSpPr>
              <p:sp>
                <p:nvSpPr>
                  <p:cNvPr id="4192" name="AutoShap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93" name="Line 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" name="Group 57"/>
                <p:cNvGrpSpPr>
                  <a:grpSpLocks noChangeAspect="1"/>
                </p:cNvGrpSpPr>
                <p:nvPr/>
              </p:nvGrpSpPr>
              <p:grpSpPr bwMode="auto">
                <a:xfrm rot="2179610">
                  <a:off x="5546" y="7383"/>
                  <a:ext cx="344" cy="129"/>
                  <a:chOff x="924" y="3072"/>
                  <a:chExt cx="234" cy="84"/>
                </a:xfrm>
              </p:grpSpPr>
              <p:sp>
                <p:nvSpPr>
                  <p:cNvPr id="62" name="AutoShap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3" name="Line 5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" name="Group 54"/>
                <p:cNvGrpSpPr>
                  <a:grpSpLocks noChangeAspect="1"/>
                </p:cNvGrpSpPr>
                <p:nvPr/>
              </p:nvGrpSpPr>
              <p:grpSpPr bwMode="auto">
                <a:xfrm rot="1338372">
                  <a:off x="4927" y="4668"/>
                  <a:ext cx="347" cy="128"/>
                  <a:chOff x="924" y="3072"/>
                  <a:chExt cx="234" cy="84"/>
                </a:xfrm>
              </p:grpSpPr>
              <p:sp>
                <p:nvSpPr>
                  <p:cNvPr id="60" name="AutoShap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1" name="Line 5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" name="Group 51"/>
                <p:cNvGrpSpPr>
                  <a:grpSpLocks noChangeAspect="1"/>
                </p:cNvGrpSpPr>
                <p:nvPr/>
              </p:nvGrpSpPr>
              <p:grpSpPr bwMode="auto">
                <a:xfrm rot="11942929">
                  <a:off x="5571" y="4950"/>
                  <a:ext cx="347" cy="130"/>
                  <a:chOff x="924" y="3072"/>
                  <a:chExt cx="234" cy="84"/>
                </a:xfrm>
              </p:grpSpPr>
              <p:sp>
                <p:nvSpPr>
                  <p:cNvPr id="58" name="AutoShap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9" name="Line 5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0" name="Group 48"/>
                <p:cNvGrpSpPr>
                  <a:grpSpLocks noChangeAspect="1"/>
                </p:cNvGrpSpPr>
                <p:nvPr/>
              </p:nvGrpSpPr>
              <p:grpSpPr bwMode="auto">
                <a:xfrm rot="-1844129">
                  <a:off x="4089" y="6786"/>
                  <a:ext cx="346" cy="130"/>
                  <a:chOff x="924" y="3072"/>
                  <a:chExt cx="234" cy="84"/>
                </a:xfrm>
              </p:grpSpPr>
              <p:sp>
                <p:nvSpPr>
                  <p:cNvPr id="56" name="AutoShape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7" name="Line 4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4302" y="6739"/>
                  <a:ext cx="345" cy="129"/>
                  <a:chOff x="924" y="3072"/>
                  <a:chExt cx="234" cy="84"/>
                </a:xfrm>
              </p:grpSpPr>
              <p:sp>
                <p:nvSpPr>
                  <p:cNvPr id="54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Line 4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3762" y="6797"/>
                  <a:ext cx="346" cy="129"/>
                  <a:chOff x="924" y="3072"/>
                  <a:chExt cx="234" cy="84"/>
                </a:xfrm>
              </p:grpSpPr>
              <p:sp>
                <p:nvSpPr>
                  <p:cNvPr id="52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Line 4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3" name="Group 39"/>
                <p:cNvGrpSpPr>
                  <a:grpSpLocks noChangeAspect="1"/>
                </p:cNvGrpSpPr>
                <p:nvPr/>
              </p:nvGrpSpPr>
              <p:grpSpPr bwMode="auto">
                <a:xfrm rot="14496419">
                  <a:off x="4485" y="7742"/>
                  <a:ext cx="360" cy="124"/>
                  <a:chOff x="924" y="3072"/>
                  <a:chExt cx="234" cy="84"/>
                </a:xfrm>
              </p:grpSpPr>
              <p:sp>
                <p:nvSpPr>
                  <p:cNvPr id="50" name="AutoShap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Line 4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4" name="Group 36"/>
                <p:cNvGrpSpPr>
                  <a:grpSpLocks noChangeAspect="1"/>
                </p:cNvGrpSpPr>
                <p:nvPr/>
              </p:nvGrpSpPr>
              <p:grpSpPr bwMode="auto">
                <a:xfrm rot="1080250">
                  <a:off x="5321" y="4773"/>
                  <a:ext cx="345" cy="128"/>
                  <a:chOff x="924" y="3072"/>
                  <a:chExt cx="234" cy="84"/>
                </a:xfrm>
              </p:grpSpPr>
              <p:sp>
                <p:nvSpPr>
                  <p:cNvPr id="48" name="AutoShap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" name="Group 33"/>
                <p:cNvGrpSpPr>
                  <a:grpSpLocks noChangeAspect="1"/>
                </p:cNvGrpSpPr>
                <p:nvPr/>
              </p:nvGrpSpPr>
              <p:grpSpPr bwMode="auto">
                <a:xfrm rot="-1486509">
                  <a:off x="2959" y="7060"/>
                  <a:ext cx="347" cy="129"/>
                  <a:chOff x="924" y="3072"/>
                  <a:chExt cx="234" cy="84"/>
                </a:xfrm>
              </p:grpSpPr>
              <p:sp>
                <p:nvSpPr>
                  <p:cNvPr id="46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6" y="3072"/>
                    <a:ext cx="162" cy="84"/>
                  </a:xfrm>
                  <a:prstGeom prst="flowChartDecision">
                    <a:avLst/>
                  </a:prstGeom>
                  <a:noFill/>
                  <a:ln w="28575">
                    <a:solidFill>
                      <a:srgbClr val="00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Line 3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924" y="3114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1" name="Text Box 31"/>
              <p:cNvSpPr txBox="1">
                <a:spLocks noChangeArrowheads="1"/>
              </p:cNvSpPr>
              <p:nvPr/>
            </p:nvSpPr>
            <p:spPr bwMode="auto">
              <a:xfrm>
                <a:off x="4927" y="2986"/>
                <a:ext cx="2506" cy="9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2420" tIns="36209" rIns="72420" bIns="362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Обнаруженные движущиеся цели отображаются на РЛИ и электронной карте</a:t>
                </a:r>
                <a:endParaRPr kumimoji="0" lang="ru-RU" alt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228" name="Group 1"/>
          <p:cNvGrpSpPr>
            <a:grpSpLocks noChangeAspect="1"/>
          </p:cNvGrpSpPr>
          <p:nvPr/>
        </p:nvGrpSpPr>
        <p:grpSpPr bwMode="auto">
          <a:xfrm>
            <a:off x="4932040" y="1273176"/>
            <a:ext cx="3768725" cy="2846387"/>
            <a:chOff x="2357" y="6333"/>
            <a:chExt cx="7200" cy="5440"/>
          </a:xfrm>
        </p:grpSpPr>
        <p:sp>
          <p:nvSpPr>
            <p:cNvPr id="4229" name="AutoShape 28"/>
            <p:cNvSpPr>
              <a:spLocks noChangeAspect="1" noChangeArrowheads="1" noTextEdit="1"/>
            </p:cNvSpPr>
            <p:nvPr/>
          </p:nvSpPr>
          <p:spPr bwMode="auto">
            <a:xfrm>
              <a:off x="2357" y="6333"/>
              <a:ext cx="7200" cy="5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23" name="Picture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" y="7063"/>
              <a:ext cx="6005" cy="4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2" name="Picture 26"/>
            <p:cNvPicPr>
              <a:picLocks noChangeAspect="1" noChangeArrowheads="1"/>
            </p:cNvPicPr>
            <p:nvPr/>
          </p:nvPicPr>
          <p:blipFill>
            <a:blip r:embed="rId7" cstate="print">
              <a:lum brigh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" y="6333"/>
              <a:ext cx="3542" cy="4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30" name="Rectangle 25"/>
            <p:cNvSpPr>
              <a:spLocks noChangeArrowheads="1"/>
            </p:cNvSpPr>
            <p:nvPr/>
          </p:nvSpPr>
          <p:spPr bwMode="auto">
            <a:xfrm rot="-2360016">
              <a:off x="2687" y="8009"/>
              <a:ext cx="1155" cy="1208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1" name="Line 24"/>
            <p:cNvSpPr>
              <a:spLocks noChangeShapeType="1"/>
            </p:cNvSpPr>
            <p:nvPr/>
          </p:nvSpPr>
          <p:spPr bwMode="auto">
            <a:xfrm>
              <a:off x="2994" y="9377"/>
              <a:ext cx="3667" cy="20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2" name="Line 23"/>
            <p:cNvSpPr>
              <a:spLocks noChangeShapeType="1"/>
            </p:cNvSpPr>
            <p:nvPr/>
          </p:nvSpPr>
          <p:spPr bwMode="auto">
            <a:xfrm>
              <a:off x="3853" y="8167"/>
              <a:ext cx="2822" cy="325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3" name="Line 22"/>
            <p:cNvSpPr>
              <a:spLocks noChangeShapeType="1"/>
            </p:cNvSpPr>
            <p:nvPr/>
          </p:nvSpPr>
          <p:spPr bwMode="auto">
            <a:xfrm flipH="1" flipV="1">
              <a:off x="3054" y="11410"/>
              <a:ext cx="2374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4" name="Line 21"/>
            <p:cNvSpPr>
              <a:spLocks noChangeShapeType="1"/>
            </p:cNvSpPr>
            <p:nvPr/>
          </p:nvSpPr>
          <p:spPr bwMode="auto">
            <a:xfrm flipH="1" flipV="1">
              <a:off x="2819" y="9234"/>
              <a:ext cx="2614" cy="218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5" name="Line 20"/>
            <p:cNvSpPr>
              <a:spLocks noChangeShapeType="1"/>
            </p:cNvSpPr>
            <p:nvPr/>
          </p:nvSpPr>
          <p:spPr bwMode="auto">
            <a:xfrm flipH="1" flipV="1">
              <a:off x="3997" y="8384"/>
              <a:ext cx="1440" cy="303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6" name="Oval 19"/>
            <p:cNvSpPr>
              <a:spLocks noChangeArrowheads="1"/>
            </p:cNvSpPr>
            <p:nvPr/>
          </p:nvSpPr>
          <p:spPr bwMode="auto">
            <a:xfrm rot="-2223338">
              <a:off x="2509" y="7580"/>
              <a:ext cx="1488" cy="2052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7" name="Line 18"/>
            <p:cNvSpPr>
              <a:spLocks noChangeShapeType="1"/>
            </p:cNvSpPr>
            <p:nvPr/>
          </p:nvSpPr>
          <p:spPr bwMode="auto">
            <a:xfrm>
              <a:off x="5447" y="11410"/>
              <a:ext cx="1237" cy="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8" name="Line 17"/>
            <p:cNvSpPr>
              <a:spLocks noChangeShapeType="1"/>
            </p:cNvSpPr>
            <p:nvPr/>
          </p:nvSpPr>
          <p:spPr bwMode="auto">
            <a:xfrm flipH="1" flipV="1">
              <a:off x="2583" y="8070"/>
              <a:ext cx="4097" cy="332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9" name="Line 16"/>
            <p:cNvSpPr>
              <a:spLocks noChangeShapeType="1"/>
            </p:cNvSpPr>
            <p:nvPr/>
          </p:nvSpPr>
          <p:spPr bwMode="auto">
            <a:xfrm flipH="1" flipV="1">
              <a:off x="2754" y="7922"/>
              <a:ext cx="2656" cy="349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0" name="Text Box 15"/>
            <p:cNvSpPr txBox="1">
              <a:spLocks noChangeArrowheads="1"/>
            </p:cNvSpPr>
            <p:nvPr/>
          </p:nvSpPr>
          <p:spPr bwMode="auto">
            <a:xfrm>
              <a:off x="4421" y="8079"/>
              <a:ext cx="2781" cy="103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46001"/>
                    </a:srgbClr>
                  </a:solidFill>
                </a14:hiddenFill>
              </a:ext>
            </a:extLst>
          </p:spPr>
          <p:txBody>
            <a:bodyPr vert="horz" wrap="square" lIns="58430" tIns="29215" rIns="58430" bIns="292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 счет бортовой качки формируется высотный профиль надводного корабля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1" name="Line 14"/>
            <p:cNvSpPr>
              <a:spLocks noChangeShapeType="1"/>
            </p:cNvSpPr>
            <p:nvPr/>
          </p:nvSpPr>
          <p:spPr bwMode="auto">
            <a:xfrm>
              <a:off x="6888" y="9013"/>
              <a:ext cx="1316" cy="8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42" name="Group 8"/>
            <p:cNvGrpSpPr>
              <a:grpSpLocks noChangeAspect="1"/>
            </p:cNvGrpSpPr>
            <p:nvPr/>
          </p:nvGrpSpPr>
          <p:grpSpPr bwMode="auto">
            <a:xfrm rot="-5400000">
              <a:off x="5536" y="11109"/>
              <a:ext cx="481" cy="646"/>
              <a:chOff x="9113" y="6251"/>
              <a:chExt cx="935" cy="1258"/>
            </a:xfrm>
          </p:grpSpPr>
          <p:sp>
            <p:nvSpPr>
              <p:cNvPr id="4249" name="Line 13"/>
              <p:cNvSpPr>
                <a:spLocks noChangeAspect="1" noChangeShapeType="1"/>
              </p:cNvSpPr>
              <p:nvPr/>
            </p:nvSpPr>
            <p:spPr bwMode="auto">
              <a:xfrm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0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1" name="Freeform 11"/>
              <p:cNvSpPr>
                <a:spLocks noChangeAspect="1"/>
              </p:cNvSpPr>
              <p:nvPr/>
            </p:nvSpPr>
            <p:spPr bwMode="auto">
              <a:xfrm>
                <a:off x="9470" y="6336"/>
                <a:ext cx="221" cy="1070"/>
              </a:xfrm>
              <a:custGeom>
                <a:avLst/>
                <a:gdLst>
                  <a:gd name="T0" fmla="*/ 0 w 221"/>
                  <a:gd name="T1" fmla="*/ 102 h 1071"/>
                  <a:gd name="T2" fmla="*/ 34 w 221"/>
                  <a:gd name="T3" fmla="*/ 0 h 1071"/>
                  <a:gd name="T4" fmla="*/ 187 w 221"/>
                  <a:gd name="T5" fmla="*/ 0 h 1071"/>
                  <a:gd name="T6" fmla="*/ 221 w 221"/>
                  <a:gd name="T7" fmla="*/ 85 h 1071"/>
                  <a:gd name="T8" fmla="*/ 221 w 221"/>
                  <a:gd name="T9" fmla="*/ 425 h 1071"/>
                  <a:gd name="T10" fmla="*/ 153 w 221"/>
                  <a:gd name="T11" fmla="*/ 663 h 1071"/>
                  <a:gd name="T12" fmla="*/ 136 w 221"/>
                  <a:gd name="T13" fmla="*/ 1071 h 1071"/>
                  <a:gd name="T14" fmla="*/ 85 w 221"/>
                  <a:gd name="T15" fmla="*/ 1071 h 1071"/>
                  <a:gd name="T16" fmla="*/ 68 w 221"/>
                  <a:gd name="T17" fmla="*/ 663 h 1071"/>
                  <a:gd name="T18" fmla="*/ 0 w 221"/>
                  <a:gd name="T19" fmla="*/ 442 h 1071"/>
                  <a:gd name="T20" fmla="*/ 0 w 221"/>
                  <a:gd name="T21" fmla="*/ 102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1071">
                    <a:moveTo>
                      <a:pt x="0" y="102"/>
                    </a:moveTo>
                    <a:lnTo>
                      <a:pt x="34" y="0"/>
                    </a:lnTo>
                    <a:lnTo>
                      <a:pt x="187" y="0"/>
                    </a:lnTo>
                    <a:lnTo>
                      <a:pt x="221" y="85"/>
                    </a:lnTo>
                    <a:lnTo>
                      <a:pt x="221" y="425"/>
                    </a:lnTo>
                    <a:lnTo>
                      <a:pt x="153" y="663"/>
                    </a:lnTo>
                    <a:lnTo>
                      <a:pt x="136" y="1071"/>
                    </a:lnTo>
                    <a:lnTo>
                      <a:pt x="85" y="1071"/>
                    </a:lnTo>
                    <a:lnTo>
                      <a:pt x="68" y="663"/>
                    </a:lnTo>
                    <a:lnTo>
                      <a:pt x="0" y="44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2" name="Line 10"/>
              <p:cNvSpPr>
                <a:spLocks noChangeAspect="1" noChangeShapeType="1"/>
              </p:cNvSpPr>
              <p:nvPr/>
            </p:nvSpPr>
            <p:spPr bwMode="auto">
              <a:xfrm>
                <a:off x="9674" y="7254"/>
                <a:ext cx="1" cy="255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3" name="Line 9"/>
              <p:cNvSpPr>
                <a:spLocks noChangeAspect="1" noChangeShapeType="1"/>
              </p:cNvSpPr>
              <p:nvPr/>
            </p:nvSpPr>
            <p:spPr bwMode="auto">
              <a:xfrm>
                <a:off x="9606" y="7373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43" name="Group 2"/>
            <p:cNvGrpSpPr>
              <a:grpSpLocks noChangeAspect="1"/>
            </p:cNvGrpSpPr>
            <p:nvPr/>
          </p:nvGrpSpPr>
          <p:grpSpPr bwMode="auto">
            <a:xfrm rot="-5400000">
              <a:off x="6685" y="11093"/>
              <a:ext cx="481" cy="647"/>
              <a:chOff x="9113" y="6251"/>
              <a:chExt cx="935" cy="1258"/>
            </a:xfrm>
          </p:grpSpPr>
          <p:sp>
            <p:nvSpPr>
              <p:cNvPr id="4244" name="Line 7"/>
              <p:cNvSpPr>
                <a:spLocks noChangeAspect="1" noChangeShapeType="1"/>
              </p:cNvSpPr>
              <p:nvPr/>
            </p:nvSpPr>
            <p:spPr bwMode="auto">
              <a:xfrm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5" name="Line 6"/>
              <p:cNvSpPr>
                <a:spLocks noChangeAspect="1" noChangeShapeType="1"/>
              </p:cNvSpPr>
              <p:nvPr/>
            </p:nvSpPr>
            <p:spPr bwMode="auto">
              <a:xfrm flipH="1"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6" name="Freeform 5"/>
              <p:cNvSpPr>
                <a:spLocks noChangeAspect="1"/>
              </p:cNvSpPr>
              <p:nvPr/>
            </p:nvSpPr>
            <p:spPr bwMode="auto">
              <a:xfrm>
                <a:off x="9470" y="6336"/>
                <a:ext cx="221" cy="1070"/>
              </a:xfrm>
              <a:custGeom>
                <a:avLst/>
                <a:gdLst>
                  <a:gd name="T0" fmla="*/ 0 w 221"/>
                  <a:gd name="T1" fmla="*/ 102 h 1071"/>
                  <a:gd name="T2" fmla="*/ 34 w 221"/>
                  <a:gd name="T3" fmla="*/ 0 h 1071"/>
                  <a:gd name="T4" fmla="*/ 187 w 221"/>
                  <a:gd name="T5" fmla="*/ 0 h 1071"/>
                  <a:gd name="T6" fmla="*/ 221 w 221"/>
                  <a:gd name="T7" fmla="*/ 85 h 1071"/>
                  <a:gd name="T8" fmla="*/ 221 w 221"/>
                  <a:gd name="T9" fmla="*/ 425 h 1071"/>
                  <a:gd name="T10" fmla="*/ 153 w 221"/>
                  <a:gd name="T11" fmla="*/ 663 h 1071"/>
                  <a:gd name="T12" fmla="*/ 136 w 221"/>
                  <a:gd name="T13" fmla="*/ 1071 h 1071"/>
                  <a:gd name="T14" fmla="*/ 85 w 221"/>
                  <a:gd name="T15" fmla="*/ 1071 h 1071"/>
                  <a:gd name="T16" fmla="*/ 68 w 221"/>
                  <a:gd name="T17" fmla="*/ 663 h 1071"/>
                  <a:gd name="T18" fmla="*/ 0 w 221"/>
                  <a:gd name="T19" fmla="*/ 442 h 1071"/>
                  <a:gd name="T20" fmla="*/ 0 w 221"/>
                  <a:gd name="T21" fmla="*/ 102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1071">
                    <a:moveTo>
                      <a:pt x="0" y="102"/>
                    </a:moveTo>
                    <a:lnTo>
                      <a:pt x="34" y="0"/>
                    </a:lnTo>
                    <a:lnTo>
                      <a:pt x="187" y="0"/>
                    </a:lnTo>
                    <a:lnTo>
                      <a:pt x="221" y="85"/>
                    </a:lnTo>
                    <a:lnTo>
                      <a:pt x="221" y="425"/>
                    </a:lnTo>
                    <a:lnTo>
                      <a:pt x="153" y="663"/>
                    </a:lnTo>
                    <a:lnTo>
                      <a:pt x="136" y="1071"/>
                    </a:lnTo>
                    <a:lnTo>
                      <a:pt x="85" y="1071"/>
                    </a:lnTo>
                    <a:lnTo>
                      <a:pt x="68" y="663"/>
                    </a:lnTo>
                    <a:lnTo>
                      <a:pt x="0" y="44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7" name="Line 4"/>
              <p:cNvSpPr>
                <a:spLocks noChangeAspect="1" noChangeShapeType="1"/>
              </p:cNvSpPr>
              <p:nvPr/>
            </p:nvSpPr>
            <p:spPr bwMode="auto">
              <a:xfrm>
                <a:off x="9674" y="7254"/>
                <a:ext cx="1" cy="255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8" name="Line 3"/>
              <p:cNvSpPr>
                <a:spLocks noChangeAspect="1" noChangeShapeType="1"/>
              </p:cNvSpPr>
              <p:nvPr/>
            </p:nvSpPr>
            <p:spPr bwMode="auto">
              <a:xfrm>
                <a:off x="9606" y="7373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254" name="Rectangle 1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6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260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55" name="Rectangle 116"/>
          <p:cNvSpPr>
            <a:spLocks noChangeArrowheads="1"/>
          </p:cNvSpPr>
          <p:nvPr/>
        </p:nvSpPr>
        <p:spPr bwMode="auto">
          <a:xfrm>
            <a:off x="449636" y="4462001"/>
            <a:ext cx="38519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Селекция движущихся целей в режиме ВР при использовании функции СНДЦ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Прямоугольник 4096"/>
          <p:cNvSpPr/>
          <p:nvPr/>
        </p:nvSpPr>
        <p:spPr>
          <a:xfrm>
            <a:off x="5076907" y="4502203"/>
            <a:ext cx="319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ea typeface="Adobe Song Std L" pitchFamily="18" charset="-128"/>
                <a:cs typeface="Arial" panose="020B0604020202020204" pitchFamily="34" charset="0"/>
              </a:rPr>
              <a:t>Геометрия </a:t>
            </a:r>
            <a:r>
              <a:rPr lang="ru-RU" sz="1200" dirty="0">
                <a:latin typeface="Arial" panose="020B0604020202020204" pitchFamily="34" charset="0"/>
                <a:ea typeface="Adobe Song Std L" pitchFamily="18" charset="-128"/>
                <a:cs typeface="Arial" panose="020B0604020202020204" pitchFamily="34" charset="0"/>
              </a:rPr>
              <a:t>обзора и принцип отображения РЛИ в режиме ВР при использовании функции ИСА</a:t>
            </a:r>
          </a:p>
        </p:txBody>
      </p:sp>
    </p:spTree>
    <p:extLst>
      <p:ext uri="{BB962C8B-B14F-4D97-AF65-F5344CB8AC3E}">
        <p14:creationId xmlns:p14="http://schemas.microsoft.com/office/powerpoint/2010/main" val="1608803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72520" y="277213"/>
            <a:ext cx="9000000" cy="5340593"/>
          </a:xfrm>
          <a:prstGeom prst="roundRect">
            <a:avLst>
              <a:gd name="adj" fmla="val 1674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520" y="846320"/>
            <a:ext cx="9000000" cy="3809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244408" y="5576849"/>
            <a:ext cx="432048" cy="90000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 </a:t>
            </a:r>
            <a:fld id="{250B7715-470C-4298-8917-5F608D928778}" type="slidenum">
              <a:rPr lang="ru-RU" sz="80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pPr algn="l">
                <a:defRPr/>
              </a:pPr>
              <a:t>7</a:t>
            </a:fld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стр. 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Garamond" pitchFamily="18" charset="0"/>
            </a:endParaRPr>
          </a:p>
        </p:txBody>
      </p:sp>
      <p:sp>
        <p:nvSpPr>
          <p:cNvPr id="2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788024" y="5576850"/>
            <a:ext cx="3456384" cy="90000"/>
          </a:xfrm>
          <a:solidFill>
            <a:schemeClr val="bg1"/>
          </a:solidFill>
        </p:spPr>
        <p:txBody>
          <a:bodyPr/>
          <a:lstStyle/>
          <a:p>
            <a:pPr algn="r">
              <a:defRPr/>
            </a:pP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  2017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-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АО «Корпорация «Фазотрон-НИИР»  -  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www.phazotron.com - 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Garamond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13986" r="25060" b="67222"/>
          <a:stretch/>
        </p:blipFill>
        <p:spPr>
          <a:xfrm>
            <a:off x="7923384" y="337222"/>
            <a:ext cx="1075766" cy="531997"/>
          </a:xfrm>
          <a:prstGeom prst="rect">
            <a:avLst/>
          </a:prstGeom>
        </p:spPr>
      </p:pic>
      <p:sp>
        <p:nvSpPr>
          <p:cNvPr id="3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675343" y="995630"/>
            <a:ext cx="3636309" cy="4166126"/>
            <a:chOff x="2359" y="9239"/>
            <a:chExt cx="7390" cy="8468"/>
          </a:xfrm>
        </p:grpSpPr>
        <p:sp>
          <p:nvSpPr>
            <p:cNvPr id="5" name="AutoShape 40"/>
            <p:cNvSpPr>
              <a:spLocks noChangeAspect="1" noChangeArrowheads="1" noTextEdit="1"/>
            </p:cNvSpPr>
            <p:nvPr/>
          </p:nvSpPr>
          <p:spPr bwMode="auto">
            <a:xfrm>
              <a:off x="2359" y="9239"/>
              <a:ext cx="7390" cy="8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59" name="Picture 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11411"/>
              <a:ext cx="7168" cy="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8" name="Picture 3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" y="9318"/>
              <a:ext cx="2967" cy="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7" name="Picture 3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13397"/>
              <a:ext cx="2959" cy="4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6"/>
            <p:cNvSpPr>
              <a:spLocks noChangeArrowheads="1"/>
            </p:cNvSpPr>
            <p:nvPr/>
          </p:nvSpPr>
          <p:spPr bwMode="auto">
            <a:xfrm>
              <a:off x="6636" y="12219"/>
              <a:ext cx="1603" cy="195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35"/>
            <p:cNvSpPr>
              <a:spLocks noChangeArrowheads="1"/>
            </p:cNvSpPr>
            <p:nvPr/>
          </p:nvSpPr>
          <p:spPr bwMode="auto">
            <a:xfrm>
              <a:off x="6391" y="11577"/>
              <a:ext cx="2106" cy="322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34"/>
            <p:cNvSpPr>
              <a:spLocks noChangeShapeType="1"/>
            </p:cNvSpPr>
            <p:nvPr/>
          </p:nvSpPr>
          <p:spPr bwMode="auto">
            <a:xfrm flipH="1">
              <a:off x="7389" y="11480"/>
              <a:ext cx="18" cy="560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 flipV="1">
              <a:off x="7398" y="15310"/>
              <a:ext cx="0" cy="17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V="1">
              <a:off x="7389" y="13730"/>
              <a:ext cx="1048" cy="3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V="1">
              <a:off x="7389" y="15301"/>
              <a:ext cx="554" cy="1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 flipH="1" flipV="1">
              <a:off x="6428" y="13684"/>
              <a:ext cx="970" cy="33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 flipH="1" flipV="1">
              <a:off x="6890" y="15310"/>
              <a:ext cx="508" cy="17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 flipH="1" flipV="1">
              <a:off x="5652" y="15587"/>
              <a:ext cx="1062" cy="9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6719" y="16488"/>
              <a:ext cx="693" cy="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V="1">
              <a:off x="6590" y="11498"/>
              <a:ext cx="1293" cy="48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V="1">
              <a:off x="6590" y="15301"/>
              <a:ext cx="277" cy="10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 flipV="1">
              <a:off x="6373" y="13175"/>
              <a:ext cx="231" cy="319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 flipV="1">
              <a:off x="6520" y="15301"/>
              <a:ext cx="70" cy="10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6604" y="14354"/>
              <a:ext cx="1556" cy="201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6590" y="15310"/>
              <a:ext cx="822" cy="10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2590" y="9465"/>
              <a:ext cx="1630" cy="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460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8719" tIns="24359" rIns="48719" bIns="243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Матрица относительных высот в памяти процессора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4234" y="10856"/>
              <a:ext cx="60" cy="4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786" y="14205"/>
              <a:ext cx="3037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460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8719" tIns="24359" rIns="48719" bIns="24359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Измеренное значение высоты выбранной точки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>
              <a:off x="4502" y="14769"/>
              <a:ext cx="1247" cy="48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2" name="Line 16"/>
            <p:cNvSpPr>
              <a:spLocks noChangeShapeType="1"/>
            </p:cNvSpPr>
            <p:nvPr/>
          </p:nvSpPr>
          <p:spPr bwMode="auto">
            <a:xfrm>
              <a:off x="4270" y="15324"/>
              <a:ext cx="5" cy="18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3" name="Line 15"/>
            <p:cNvSpPr>
              <a:spLocks noChangeShapeType="1"/>
            </p:cNvSpPr>
            <p:nvPr/>
          </p:nvSpPr>
          <p:spPr bwMode="auto">
            <a:xfrm>
              <a:off x="4179" y="15411"/>
              <a:ext cx="189" cy="1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4" name="Text Box 14"/>
            <p:cNvSpPr txBox="1">
              <a:spLocks noChangeArrowheads="1"/>
            </p:cNvSpPr>
            <p:nvPr/>
          </p:nvSpPr>
          <p:spPr bwMode="auto">
            <a:xfrm>
              <a:off x="4336" y="15467"/>
              <a:ext cx="573" cy="527"/>
            </a:xfrm>
            <a:prstGeom prst="rect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8719" tIns="24359" rIns="48719" bIns="243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400" b="1" i="0" u="none" strike="noStrike" cap="none" normalizeH="0" baseline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 134</a:t>
              </a:r>
              <a:endParaRPr kumimoji="0" lang="en-US" alt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400" b="1" i="0" u="none" strike="noStrike" cap="none" normalizeH="0" baseline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y 155</a:t>
              </a:r>
              <a:endParaRPr kumimoji="0" lang="en-US" alt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400" b="1" i="0" u="none" strike="noStrike" cap="none" normalizeH="0" baseline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 57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55" name="Group 8"/>
            <p:cNvGrpSpPr>
              <a:grpSpLocks noChangeAspect="1"/>
            </p:cNvGrpSpPr>
            <p:nvPr/>
          </p:nvGrpSpPr>
          <p:grpSpPr bwMode="auto">
            <a:xfrm rot="-2937193">
              <a:off x="6569" y="16258"/>
              <a:ext cx="431" cy="582"/>
              <a:chOff x="9113" y="6251"/>
              <a:chExt cx="935" cy="1258"/>
            </a:xfrm>
          </p:grpSpPr>
          <p:sp>
            <p:nvSpPr>
              <p:cNvPr id="5165" name="Line 13"/>
              <p:cNvSpPr>
                <a:spLocks noChangeAspect="1" noChangeShapeType="1"/>
              </p:cNvSpPr>
              <p:nvPr/>
            </p:nvSpPr>
            <p:spPr bwMode="auto">
              <a:xfrm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6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7" name="Freeform 11"/>
              <p:cNvSpPr>
                <a:spLocks noChangeAspect="1"/>
              </p:cNvSpPr>
              <p:nvPr/>
            </p:nvSpPr>
            <p:spPr bwMode="auto">
              <a:xfrm>
                <a:off x="9470" y="6336"/>
                <a:ext cx="221" cy="1070"/>
              </a:xfrm>
              <a:custGeom>
                <a:avLst/>
                <a:gdLst>
                  <a:gd name="T0" fmla="*/ 0 w 221"/>
                  <a:gd name="T1" fmla="*/ 102 h 1071"/>
                  <a:gd name="T2" fmla="*/ 34 w 221"/>
                  <a:gd name="T3" fmla="*/ 0 h 1071"/>
                  <a:gd name="T4" fmla="*/ 187 w 221"/>
                  <a:gd name="T5" fmla="*/ 0 h 1071"/>
                  <a:gd name="T6" fmla="*/ 221 w 221"/>
                  <a:gd name="T7" fmla="*/ 85 h 1071"/>
                  <a:gd name="T8" fmla="*/ 221 w 221"/>
                  <a:gd name="T9" fmla="*/ 425 h 1071"/>
                  <a:gd name="T10" fmla="*/ 153 w 221"/>
                  <a:gd name="T11" fmla="*/ 663 h 1071"/>
                  <a:gd name="T12" fmla="*/ 136 w 221"/>
                  <a:gd name="T13" fmla="*/ 1071 h 1071"/>
                  <a:gd name="T14" fmla="*/ 85 w 221"/>
                  <a:gd name="T15" fmla="*/ 1071 h 1071"/>
                  <a:gd name="T16" fmla="*/ 68 w 221"/>
                  <a:gd name="T17" fmla="*/ 663 h 1071"/>
                  <a:gd name="T18" fmla="*/ 0 w 221"/>
                  <a:gd name="T19" fmla="*/ 442 h 1071"/>
                  <a:gd name="T20" fmla="*/ 0 w 221"/>
                  <a:gd name="T21" fmla="*/ 102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1071">
                    <a:moveTo>
                      <a:pt x="0" y="102"/>
                    </a:moveTo>
                    <a:lnTo>
                      <a:pt x="34" y="0"/>
                    </a:lnTo>
                    <a:lnTo>
                      <a:pt x="187" y="0"/>
                    </a:lnTo>
                    <a:lnTo>
                      <a:pt x="221" y="85"/>
                    </a:lnTo>
                    <a:lnTo>
                      <a:pt x="221" y="425"/>
                    </a:lnTo>
                    <a:lnTo>
                      <a:pt x="153" y="663"/>
                    </a:lnTo>
                    <a:lnTo>
                      <a:pt x="136" y="1071"/>
                    </a:lnTo>
                    <a:lnTo>
                      <a:pt x="85" y="1071"/>
                    </a:lnTo>
                    <a:lnTo>
                      <a:pt x="68" y="663"/>
                    </a:lnTo>
                    <a:lnTo>
                      <a:pt x="0" y="44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8" name="Line 10"/>
              <p:cNvSpPr>
                <a:spLocks noChangeAspect="1" noChangeShapeType="1"/>
              </p:cNvSpPr>
              <p:nvPr/>
            </p:nvSpPr>
            <p:spPr bwMode="auto">
              <a:xfrm>
                <a:off x="9674" y="7254"/>
                <a:ext cx="1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9" name="Line 9"/>
              <p:cNvSpPr>
                <a:spLocks noChangeAspect="1" noChangeShapeType="1"/>
              </p:cNvSpPr>
              <p:nvPr/>
            </p:nvSpPr>
            <p:spPr bwMode="auto">
              <a:xfrm>
                <a:off x="9606" y="7373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56" name="Group 2"/>
            <p:cNvGrpSpPr>
              <a:grpSpLocks noChangeAspect="1"/>
            </p:cNvGrpSpPr>
            <p:nvPr/>
          </p:nvGrpSpPr>
          <p:grpSpPr bwMode="auto">
            <a:xfrm rot="-2937193">
              <a:off x="7368" y="16899"/>
              <a:ext cx="432" cy="582"/>
              <a:chOff x="9113" y="6251"/>
              <a:chExt cx="935" cy="1258"/>
            </a:xfrm>
          </p:grpSpPr>
          <p:sp>
            <p:nvSpPr>
              <p:cNvPr id="5160" name="Line 7"/>
              <p:cNvSpPr>
                <a:spLocks noChangeAspect="1" noChangeShapeType="1"/>
              </p:cNvSpPr>
              <p:nvPr/>
            </p:nvSpPr>
            <p:spPr bwMode="auto">
              <a:xfrm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1" name="Line 6"/>
              <p:cNvSpPr>
                <a:spLocks noChangeAspect="1" noChangeShapeType="1"/>
              </p:cNvSpPr>
              <p:nvPr/>
            </p:nvSpPr>
            <p:spPr bwMode="auto">
              <a:xfrm flipH="1"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2" name="Freeform 5"/>
              <p:cNvSpPr>
                <a:spLocks noChangeAspect="1"/>
              </p:cNvSpPr>
              <p:nvPr/>
            </p:nvSpPr>
            <p:spPr bwMode="auto">
              <a:xfrm>
                <a:off x="9470" y="6336"/>
                <a:ext cx="221" cy="1070"/>
              </a:xfrm>
              <a:custGeom>
                <a:avLst/>
                <a:gdLst>
                  <a:gd name="T0" fmla="*/ 0 w 221"/>
                  <a:gd name="T1" fmla="*/ 102 h 1071"/>
                  <a:gd name="T2" fmla="*/ 34 w 221"/>
                  <a:gd name="T3" fmla="*/ 0 h 1071"/>
                  <a:gd name="T4" fmla="*/ 187 w 221"/>
                  <a:gd name="T5" fmla="*/ 0 h 1071"/>
                  <a:gd name="T6" fmla="*/ 221 w 221"/>
                  <a:gd name="T7" fmla="*/ 85 h 1071"/>
                  <a:gd name="T8" fmla="*/ 221 w 221"/>
                  <a:gd name="T9" fmla="*/ 425 h 1071"/>
                  <a:gd name="T10" fmla="*/ 153 w 221"/>
                  <a:gd name="T11" fmla="*/ 663 h 1071"/>
                  <a:gd name="T12" fmla="*/ 136 w 221"/>
                  <a:gd name="T13" fmla="*/ 1071 h 1071"/>
                  <a:gd name="T14" fmla="*/ 85 w 221"/>
                  <a:gd name="T15" fmla="*/ 1071 h 1071"/>
                  <a:gd name="T16" fmla="*/ 68 w 221"/>
                  <a:gd name="T17" fmla="*/ 663 h 1071"/>
                  <a:gd name="T18" fmla="*/ 0 w 221"/>
                  <a:gd name="T19" fmla="*/ 442 h 1071"/>
                  <a:gd name="T20" fmla="*/ 0 w 221"/>
                  <a:gd name="T21" fmla="*/ 102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1071">
                    <a:moveTo>
                      <a:pt x="0" y="102"/>
                    </a:moveTo>
                    <a:lnTo>
                      <a:pt x="34" y="0"/>
                    </a:lnTo>
                    <a:lnTo>
                      <a:pt x="187" y="0"/>
                    </a:lnTo>
                    <a:lnTo>
                      <a:pt x="221" y="85"/>
                    </a:lnTo>
                    <a:lnTo>
                      <a:pt x="221" y="425"/>
                    </a:lnTo>
                    <a:lnTo>
                      <a:pt x="153" y="663"/>
                    </a:lnTo>
                    <a:lnTo>
                      <a:pt x="136" y="1071"/>
                    </a:lnTo>
                    <a:lnTo>
                      <a:pt x="85" y="1071"/>
                    </a:lnTo>
                    <a:lnTo>
                      <a:pt x="68" y="663"/>
                    </a:lnTo>
                    <a:lnTo>
                      <a:pt x="0" y="44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3" name="Line 4"/>
              <p:cNvSpPr>
                <a:spLocks noChangeAspect="1" noChangeShapeType="1"/>
              </p:cNvSpPr>
              <p:nvPr/>
            </p:nvSpPr>
            <p:spPr bwMode="auto">
              <a:xfrm>
                <a:off x="9674" y="7254"/>
                <a:ext cx="1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4" name="Line 3"/>
              <p:cNvSpPr>
                <a:spLocks noChangeAspect="1" noChangeShapeType="1"/>
              </p:cNvSpPr>
              <p:nvPr/>
            </p:nvSpPr>
            <p:spPr bwMode="auto">
              <a:xfrm>
                <a:off x="9606" y="7373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170" name="Rectangle 45"/>
          <p:cNvSpPr>
            <a:spLocks noChangeArrowheads="1"/>
          </p:cNvSpPr>
          <p:nvPr/>
        </p:nvSpPr>
        <p:spPr bwMode="auto">
          <a:xfrm>
            <a:off x="724224" y="4955089"/>
            <a:ext cx="339973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Геометрия обзора и принцип отображения РЛИ в режиме ВР-ОРП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1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172" name="Group 46"/>
          <p:cNvGrpSpPr>
            <a:grpSpLocks noChangeAspect="1"/>
          </p:cNvGrpSpPr>
          <p:nvPr/>
        </p:nvGrpSpPr>
        <p:grpSpPr bwMode="auto">
          <a:xfrm>
            <a:off x="4788024" y="1692080"/>
            <a:ext cx="3535363" cy="2649538"/>
            <a:chOff x="2365" y="9382"/>
            <a:chExt cx="7191" cy="5392"/>
          </a:xfrm>
        </p:grpSpPr>
        <p:sp>
          <p:nvSpPr>
            <p:cNvPr id="5173" name="AutoShape 54"/>
            <p:cNvSpPr>
              <a:spLocks noChangeAspect="1" noChangeArrowheads="1" noTextEdit="1"/>
            </p:cNvSpPr>
            <p:nvPr/>
          </p:nvSpPr>
          <p:spPr bwMode="auto">
            <a:xfrm>
              <a:off x="2365" y="9382"/>
              <a:ext cx="7191" cy="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74" name="Picture 5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" y="9382"/>
              <a:ext cx="7187" cy="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75" name="Group 47"/>
            <p:cNvGrpSpPr>
              <a:grpSpLocks noChangeAspect="1"/>
            </p:cNvGrpSpPr>
            <p:nvPr/>
          </p:nvGrpSpPr>
          <p:grpSpPr bwMode="auto">
            <a:xfrm rot="-5400000">
              <a:off x="6570" y="9885"/>
              <a:ext cx="434" cy="580"/>
              <a:chOff x="9113" y="6251"/>
              <a:chExt cx="935" cy="1258"/>
            </a:xfrm>
          </p:grpSpPr>
          <p:sp>
            <p:nvSpPr>
              <p:cNvPr id="5176" name="Line 52"/>
              <p:cNvSpPr>
                <a:spLocks noChangeAspect="1" noChangeShapeType="1"/>
              </p:cNvSpPr>
              <p:nvPr/>
            </p:nvSpPr>
            <p:spPr bwMode="auto">
              <a:xfrm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7" name="Line 51"/>
              <p:cNvSpPr>
                <a:spLocks noChangeAspect="1" noChangeShapeType="1"/>
              </p:cNvSpPr>
              <p:nvPr/>
            </p:nvSpPr>
            <p:spPr bwMode="auto">
              <a:xfrm flipH="1">
                <a:off x="9113" y="6251"/>
                <a:ext cx="935" cy="9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8" name="Freeform 50"/>
              <p:cNvSpPr>
                <a:spLocks noChangeAspect="1"/>
              </p:cNvSpPr>
              <p:nvPr/>
            </p:nvSpPr>
            <p:spPr bwMode="auto">
              <a:xfrm>
                <a:off x="9470" y="6336"/>
                <a:ext cx="221" cy="1070"/>
              </a:xfrm>
              <a:custGeom>
                <a:avLst/>
                <a:gdLst>
                  <a:gd name="T0" fmla="*/ 0 w 221"/>
                  <a:gd name="T1" fmla="*/ 102 h 1071"/>
                  <a:gd name="T2" fmla="*/ 34 w 221"/>
                  <a:gd name="T3" fmla="*/ 0 h 1071"/>
                  <a:gd name="T4" fmla="*/ 187 w 221"/>
                  <a:gd name="T5" fmla="*/ 0 h 1071"/>
                  <a:gd name="T6" fmla="*/ 221 w 221"/>
                  <a:gd name="T7" fmla="*/ 85 h 1071"/>
                  <a:gd name="T8" fmla="*/ 221 w 221"/>
                  <a:gd name="T9" fmla="*/ 425 h 1071"/>
                  <a:gd name="T10" fmla="*/ 153 w 221"/>
                  <a:gd name="T11" fmla="*/ 663 h 1071"/>
                  <a:gd name="T12" fmla="*/ 136 w 221"/>
                  <a:gd name="T13" fmla="*/ 1071 h 1071"/>
                  <a:gd name="T14" fmla="*/ 85 w 221"/>
                  <a:gd name="T15" fmla="*/ 1071 h 1071"/>
                  <a:gd name="T16" fmla="*/ 68 w 221"/>
                  <a:gd name="T17" fmla="*/ 663 h 1071"/>
                  <a:gd name="T18" fmla="*/ 0 w 221"/>
                  <a:gd name="T19" fmla="*/ 442 h 1071"/>
                  <a:gd name="T20" fmla="*/ 0 w 221"/>
                  <a:gd name="T21" fmla="*/ 102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1071">
                    <a:moveTo>
                      <a:pt x="0" y="102"/>
                    </a:moveTo>
                    <a:lnTo>
                      <a:pt x="34" y="0"/>
                    </a:lnTo>
                    <a:lnTo>
                      <a:pt x="187" y="0"/>
                    </a:lnTo>
                    <a:lnTo>
                      <a:pt x="221" y="85"/>
                    </a:lnTo>
                    <a:lnTo>
                      <a:pt x="221" y="425"/>
                    </a:lnTo>
                    <a:lnTo>
                      <a:pt x="153" y="663"/>
                    </a:lnTo>
                    <a:lnTo>
                      <a:pt x="136" y="1071"/>
                    </a:lnTo>
                    <a:lnTo>
                      <a:pt x="85" y="1071"/>
                    </a:lnTo>
                    <a:lnTo>
                      <a:pt x="68" y="663"/>
                    </a:lnTo>
                    <a:lnTo>
                      <a:pt x="0" y="44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9" name="Line 49"/>
              <p:cNvSpPr>
                <a:spLocks noChangeAspect="1" noChangeShapeType="1"/>
              </p:cNvSpPr>
              <p:nvPr/>
            </p:nvSpPr>
            <p:spPr bwMode="auto">
              <a:xfrm>
                <a:off x="9674" y="7254"/>
                <a:ext cx="1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0" name="Line 48"/>
              <p:cNvSpPr>
                <a:spLocks noChangeAspect="1" noChangeShapeType="1"/>
              </p:cNvSpPr>
              <p:nvPr/>
            </p:nvSpPr>
            <p:spPr bwMode="auto">
              <a:xfrm>
                <a:off x="9606" y="7373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181" name="Rectangle 56"/>
          <p:cNvSpPr>
            <a:spLocks noChangeArrowheads="1"/>
          </p:cNvSpPr>
          <p:nvPr/>
        </p:nvSpPr>
        <p:spPr bwMode="auto">
          <a:xfrm>
            <a:off x="4068778" y="4531576"/>
            <a:ext cx="43924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Геометрия обзора и принцип отображения РЛИ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" y="352608"/>
            <a:ext cx="80105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543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72520" y="277213"/>
            <a:ext cx="9000000" cy="5340593"/>
          </a:xfrm>
          <a:prstGeom prst="roundRect">
            <a:avLst>
              <a:gd name="adj" fmla="val 1674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520" y="846320"/>
            <a:ext cx="9000000" cy="3809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528" y="441166"/>
            <a:ext cx="795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Принципы построения</a:t>
            </a:r>
          </a:p>
        </p:txBody>
      </p:sp>
      <p:sp>
        <p:nvSpPr>
          <p:cNvPr id="2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244408" y="5576849"/>
            <a:ext cx="432048" cy="90000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 </a:t>
            </a:r>
            <a:fld id="{250B7715-470C-4298-8917-5F608D928778}" type="slidenum">
              <a:rPr lang="ru-RU" sz="80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pPr algn="l">
                <a:defRPr/>
              </a:pPr>
              <a:t>8</a:t>
            </a:fld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стр. 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Garamond" pitchFamily="18" charset="0"/>
            </a:endParaRPr>
          </a:p>
        </p:txBody>
      </p:sp>
      <p:sp>
        <p:nvSpPr>
          <p:cNvPr id="53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788024" y="5497793"/>
            <a:ext cx="3509830" cy="169057"/>
          </a:xfrm>
          <a:solidFill>
            <a:schemeClr val="bg1"/>
          </a:solidFill>
        </p:spPr>
        <p:txBody>
          <a:bodyPr/>
          <a:lstStyle/>
          <a:p>
            <a:pPr algn="r">
              <a:defRPr/>
            </a:pP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  2017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-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АО «Корпорация «Фазотрон-НИИР»  -  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www.phazotron.com - 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Garamond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13986" r="25060" b="67222"/>
          <a:stretch/>
        </p:blipFill>
        <p:spPr>
          <a:xfrm>
            <a:off x="7923384" y="305418"/>
            <a:ext cx="1075766" cy="531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1489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" name="Rectangle 68"/>
          <p:cNvSpPr>
            <a:spLocks noChangeArrowheads="1"/>
          </p:cNvSpPr>
          <p:nvPr/>
        </p:nvSpPr>
        <p:spPr bwMode="auto">
          <a:xfrm>
            <a:off x="108524" y="908825"/>
            <a:ext cx="892799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000" b="1" u="sng" dirty="0" err="1" smtClean="0"/>
              <a:t>Двухдиапазонная</a:t>
            </a:r>
            <a:r>
              <a:rPr lang="ru-RU" sz="1000" b="1" u="sng" dirty="0" smtClean="0"/>
              <a:t> </a:t>
            </a:r>
            <a:r>
              <a:rPr lang="ru-RU" sz="1000" b="1" u="sng" dirty="0"/>
              <a:t>(Ка и Х), двухканальная  БРЛС с общей зеркальной антенной</a:t>
            </a:r>
            <a:endParaRPr lang="ru-RU" sz="1000" u="sng" dirty="0"/>
          </a:p>
          <a:p>
            <a:pPr algn="just"/>
            <a:r>
              <a:rPr lang="ru-RU" sz="1000" b="1" dirty="0"/>
              <a:t>Преимущества БРЛС </a:t>
            </a:r>
            <a:endParaRPr lang="ru-RU" sz="1000" dirty="0"/>
          </a:p>
          <a:p>
            <a:pPr algn="just"/>
            <a:r>
              <a:rPr lang="ru-RU" sz="1000" dirty="0"/>
              <a:t>Максимальный коэффициент усиления антенны</a:t>
            </a:r>
          </a:p>
          <a:p>
            <a:pPr algn="just"/>
            <a:r>
              <a:rPr lang="ru-RU" sz="1000" dirty="0"/>
              <a:t>Максимальная дальность действия БРЛС в режиме «Воздух-воздух»</a:t>
            </a:r>
          </a:p>
          <a:p>
            <a:pPr algn="just"/>
            <a:r>
              <a:rPr lang="ru-RU" sz="1000" dirty="0"/>
              <a:t>Максимальная разрешающая способность по угловым координатам в режиме «Воздух-воздух»</a:t>
            </a:r>
          </a:p>
          <a:p>
            <a:pPr algn="just"/>
            <a:r>
              <a:rPr lang="ru-RU" sz="1000" dirty="0"/>
              <a:t>Минимальные </a:t>
            </a:r>
            <a:r>
              <a:rPr lang="ru-RU" sz="1000" dirty="0" err="1"/>
              <a:t>массо</a:t>
            </a:r>
            <a:r>
              <a:rPr lang="ru-RU" sz="1000" dirty="0"/>
              <a:t>-габаритные характеристики</a:t>
            </a:r>
          </a:p>
          <a:p>
            <a:pPr algn="just"/>
            <a:r>
              <a:rPr lang="ru-RU" sz="1000" dirty="0"/>
              <a:t>Встроенная система воздушного охлаждения </a:t>
            </a:r>
          </a:p>
          <a:p>
            <a:pPr algn="just"/>
            <a:r>
              <a:rPr lang="ru-RU" sz="1000" dirty="0"/>
              <a:t>Наличие серийно выпускаемого прототипа БРЛС  Ка диапазона</a:t>
            </a:r>
          </a:p>
          <a:p>
            <a:pPr algn="just"/>
            <a:r>
              <a:rPr lang="ru-RU" sz="1000" b="1" dirty="0"/>
              <a:t>Недостатки БРЛС</a:t>
            </a:r>
            <a:endParaRPr lang="ru-RU" sz="1000" dirty="0"/>
          </a:p>
          <a:p>
            <a:pPr algn="just"/>
            <a:r>
              <a:rPr lang="ru-RU" sz="1000" dirty="0"/>
              <a:t>Общая механическая антенна, вследствие чего невозможна одновременная работа каналов Х и Ка  диапазонов БРЛС в комбинированных режимах</a:t>
            </a:r>
          </a:p>
          <a:p>
            <a:pPr algn="just"/>
            <a:r>
              <a:rPr lang="ru-RU" sz="1000" dirty="0"/>
              <a:t> </a:t>
            </a:r>
          </a:p>
          <a:p>
            <a:pPr lvl="0" algn="just"/>
            <a:r>
              <a:rPr lang="ru-RU" sz="1000" b="1" u="sng" dirty="0" err="1"/>
              <a:t>Двухдиапазонная</a:t>
            </a:r>
            <a:r>
              <a:rPr lang="ru-RU" sz="1000" b="1" u="sng" dirty="0"/>
              <a:t> БРЛС из двух независимых БРЛС (Х-диапазона с АФАР и Ка –диапазона с ЩАР)</a:t>
            </a:r>
            <a:endParaRPr lang="ru-RU" sz="1000" u="sng" dirty="0"/>
          </a:p>
          <a:p>
            <a:pPr algn="just"/>
            <a:r>
              <a:rPr lang="ru-RU" sz="1000" b="1" dirty="0"/>
              <a:t>Преимущества БРЛС с АФАР</a:t>
            </a:r>
            <a:endParaRPr lang="ru-RU" sz="1000" dirty="0"/>
          </a:p>
          <a:p>
            <a:pPr algn="just"/>
            <a:r>
              <a:rPr lang="ru-RU" sz="1000" dirty="0"/>
              <a:t>АФАР позволяет:</a:t>
            </a:r>
          </a:p>
          <a:p>
            <a:pPr algn="just"/>
            <a:r>
              <a:rPr lang="ru-RU" sz="1000" dirty="0"/>
              <a:t>- обеспечивать совмещенные режимы: воздух-воздух, воздух-поверхность;</a:t>
            </a:r>
          </a:p>
          <a:p>
            <a:pPr algn="just"/>
            <a:r>
              <a:rPr lang="ru-RU" sz="1000" dirty="0"/>
              <a:t>- обеспечить многофункциональную работу с гибким управлением пространственными характеристиками и высоким энергетическим потенциалом, адаптацию к быстроменяющимся условиям и сложной помеховой обстановке;</a:t>
            </a:r>
          </a:p>
          <a:p>
            <a:pPr algn="just"/>
            <a:r>
              <a:rPr lang="ru-RU" sz="1000" dirty="0"/>
              <a:t>- обеспечить высокую надежность АФАР – до 10×10</a:t>
            </a:r>
            <a:r>
              <a:rPr lang="ru-RU" sz="1000" baseline="30000" dirty="0"/>
              <a:t>3</a:t>
            </a:r>
            <a:r>
              <a:rPr lang="ru-RU" sz="1000" dirty="0"/>
              <a:t> ч;  (при этом, передатчик на ЛБВ – всего 500- 1000 ч), отказ  в многоканальной АФАР не наступает мгновенно и неисправности накапливаются постепенно;</a:t>
            </a:r>
          </a:p>
          <a:p>
            <a:pPr algn="just"/>
            <a:r>
              <a:rPr lang="ru-RU" sz="1000" dirty="0"/>
              <a:t>- создавать широкополосные  и сверхширокополосные антенные системы, для обнаружения не только малозаметных целей (или источников излучения), но и осуществлять идентификацию определяемых объектов;</a:t>
            </a:r>
          </a:p>
          <a:p>
            <a:pPr algn="just"/>
            <a:r>
              <a:rPr lang="ru-RU" sz="1000" dirty="0"/>
              <a:t>- обеспечить простоту эксплуатации твердотельных АФАР из-за отсутствия высокого напряжения, отказа от режима тренировки ЛБВ в процессе эксплуатации и хранения БРЛС, регулировка усилителей ППМ в процессе эксплуатации не требуется, а замена ППМ может осуществляться в период регламентных работ;</a:t>
            </a:r>
          </a:p>
          <a:p>
            <a:pPr algn="just"/>
            <a:r>
              <a:rPr lang="ru-RU" sz="1000" dirty="0"/>
              <a:t>- обеспечить выигрыш в обработке сигнала  - за счет того, что БРЛС с АФАР имеет большую величину отношения сигнал/шум, что увеличивает дальность действия БРЛС.</a:t>
            </a:r>
          </a:p>
          <a:p>
            <a:pPr algn="just"/>
            <a:r>
              <a:rPr lang="ru-RU" sz="1000" b="1" dirty="0"/>
              <a:t>Недостатки БРЛС </a:t>
            </a:r>
            <a:endParaRPr lang="ru-RU" sz="1000" dirty="0"/>
          </a:p>
          <a:p>
            <a:pPr algn="just"/>
            <a:r>
              <a:rPr lang="ru-RU" sz="1000" dirty="0"/>
              <a:t>-  высокая стоимость  АФАР;</a:t>
            </a:r>
          </a:p>
          <a:p>
            <a:pPr algn="just"/>
            <a:r>
              <a:rPr lang="ru-RU" sz="1000" dirty="0"/>
              <a:t> - конструктивные трудности, связанные с охлаждением и теплоотводом;</a:t>
            </a:r>
          </a:p>
          <a:p>
            <a:pPr algn="just"/>
            <a:r>
              <a:rPr lang="ru-RU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1601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72520" y="277213"/>
            <a:ext cx="9000000" cy="5340593"/>
          </a:xfrm>
          <a:prstGeom prst="roundRect">
            <a:avLst>
              <a:gd name="adj" fmla="val 1674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520" y="846320"/>
            <a:ext cx="9000000" cy="3809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20" y="372761"/>
            <a:ext cx="795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 </a:t>
            </a:r>
            <a:r>
              <a:rPr lang="ru-RU" b="1" smtClean="0">
                <a:solidFill>
                  <a:srgbClr val="000066"/>
                </a:solidFill>
                <a:latin typeface="Arial Cyr" pitchFamily="34" charset="0"/>
                <a:cs typeface="Arial Cyr" pitchFamily="34" charset="0"/>
              </a:rPr>
              <a:t>Вариант размещения</a:t>
            </a:r>
            <a:endParaRPr lang="ru-RU" b="1" dirty="0">
              <a:solidFill>
                <a:srgbClr val="000066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2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244408" y="5576849"/>
            <a:ext cx="432048" cy="90000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 </a:t>
            </a:r>
            <a:fld id="{250B7715-470C-4298-8917-5F608D928778}" type="slidenum">
              <a:rPr lang="ru-RU" sz="80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pPr algn="l">
                <a:defRPr/>
              </a:pPr>
              <a:t>9</a:t>
            </a:fld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Garamond" pitchFamily="18" charset="0"/>
              </a:rPr>
              <a:t>стр. 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Garamond" pitchFamily="18" charset="0"/>
            </a:endParaRPr>
          </a:p>
        </p:txBody>
      </p:sp>
      <p:sp>
        <p:nvSpPr>
          <p:cNvPr id="53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788024" y="5497793"/>
            <a:ext cx="3509830" cy="169057"/>
          </a:xfrm>
          <a:solidFill>
            <a:schemeClr val="bg1"/>
          </a:solidFill>
        </p:spPr>
        <p:txBody>
          <a:bodyPr/>
          <a:lstStyle/>
          <a:p>
            <a:pPr algn="r">
              <a:defRPr/>
            </a:pP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  2017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-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 </a:t>
            </a:r>
            <a:r>
              <a:rPr lang="ru-RU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АО «Корпорация «Фазотрон-НИИР»  -   </a:t>
            </a: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itchFamily="18" charset="0"/>
              </a:rPr>
              <a:t>www.phazotron.com - 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Garamond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13986" r="25060" b="67222"/>
          <a:stretch/>
        </p:blipFill>
        <p:spPr>
          <a:xfrm>
            <a:off x="7923384" y="305418"/>
            <a:ext cx="1075766" cy="53199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4" y="1207560"/>
            <a:ext cx="8784976" cy="34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85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563</Words>
  <Application>Microsoft Office PowerPoint</Application>
  <PresentationFormat>Экран (16:10)</PresentationFormat>
  <Paragraphs>152</Paragraphs>
  <Slides>10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Поток</vt:lpstr>
      <vt:lpstr>Тема Office</vt:lpstr>
      <vt:lpstr>1_Поток</vt:lpstr>
      <vt:lpstr>1_Тема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Комардин Олег Николаевич</dc:creator>
  <cp:lastModifiedBy>Швачкин Алексей Михайлович</cp:lastModifiedBy>
  <cp:revision>83</cp:revision>
  <cp:lastPrinted>2013-08-21T05:20:08Z</cp:lastPrinted>
  <dcterms:created xsi:type="dcterms:W3CDTF">2013-06-06T06:20:34Z</dcterms:created>
  <dcterms:modified xsi:type="dcterms:W3CDTF">2017-05-23T10:57:06Z</dcterms:modified>
</cp:coreProperties>
</file>